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9"/>
  </p:notesMasterIdLst>
  <p:sldIdLst>
    <p:sldId id="256" r:id="rId2"/>
    <p:sldId id="260" r:id="rId3"/>
    <p:sldId id="261" r:id="rId4"/>
    <p:sldId id="262" r:id="rId5"/>
    <p:sldId id="289" r:id="rId6"/>
    <p:sldId id="263" r:id="rId7"/>
    <p:sldId id="265" r:id="rId8"/>
    <p:sldId id="264" r:id="rId9"/>
    <p:sldId id="266" r:id="rId10"/>
    <p:sldId id="267" r:id="rId11"/>
    <p:sldId id="288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6" r:id="rId25"/>
    <p:sldId id="287" r:id="rId26"/>
    <p:sldId id="280" r:id="rId27"/>
    <p:sldId id="257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4E07"/>
    <a:srgbClr val="C45D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9467" autoAdjust="0"/>
  </p:normalViewPr>
  <p:slideViewPr>
    <p:cSldViewPr>
      <p:cViewPr varScale="1">
        <p:scale>
          <a:sx n="70" d="100"/>
          <a:sy n="70" d="100"/>
        </p:scale>
        <p:origin x="117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2040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34629D-C3CC-4FCD-80A2-123D1A3DA74A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F311A2-FB0D-49F0-ABCC-0613C74056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991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25996-4F6C-4F6F-8750-085FA6BBC0C7}" type="datetime1">
              <a:rPr lang="ru-RU" smtClean="0"/>
              <a:pPr/>
              <a:t>01.03.2020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BCB4E-1EDE-424B-8B63-875A0484D2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64161-F2C3-4CFC-9110-6092D2B5C96A}" type="datetime1">
              <a:rPr lang="ru-RU" smtClean="0"/>
              <a:pPr/>
              <a:t>01.03.2020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BCB4E-1EDE-424B-8B63-875A0484D2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75C62-1ED7-4E0E-AF7F-D049A67878AC}" type="datetime1">
              <a:rPr lang="ru-RU" smtClean="0"/>
              <a:pPr/>
              <a:t>01.03.2020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BCB4E-1EDE-424B-8B63-875A0484D2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38200" y="1905000"/>
            <a:ext cx="8007350" cy="41910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fld id="{5EC28E40-5DDA-4936-A26B-8D5AD58CFFF0}" type="datetime1">
              <a:rPr lang="ru-RU" smtClean="0"/>
              <a:pPr/>
              <a:t>01.03.2020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4290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37375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fld id="{A8185D91-A388-4F36-B37B-E0EFD577D07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4FF61-E4AB-44ED-B752-19357BCBA97A}" type="datetime1">
              <a:rPr lang="ru-RU" smtClean="0"/>
              <a:pPr/>
              <a:t>01.03.2020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BCB4E-1EDE-424B-8B63-875A0484D2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4A4A3-745D-4486-A3B3-F21B87A027F8}" type="datetime1">
              <a:rPr lang="ru-RU" smtClean="0"/>
              <a:pPr/>
              <a:t>01.03.2020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BCB4E-1EDE-424B-8B63-875A0484D2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FA890-B630-4299-9118-010E8719E9EA}" type="datetime1">
              <a:rPr lang="ru-RU" smtClean="0"/>
              <a:pPr/>
              <a:t>01.03.2020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BCB4E-1EDE-424B-8B63-875A0484D2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0A651-1070-452C-82A5-0F32168E58FF}" type="datetime1">
              <a:rPr lang="ru-RU" smtClean="0"/>
              <a:pPr/>
              <a:t>01.03.2020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BCB4E-1EDE-424B-8B63-875A0484D2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AAE03-6624-40A1-8825-0730FBDC5105}" type="datetime1">
              <a:rPr lang="ru-RU" smtClean="0"/>
              <a:pPr/>
              <a:t>01.03.2020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BCB4E-1EDE-424B-8B63-875A0484D2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A914A-AD3F-4514-BDE8-1BFC2B7514F6}" type="datetime1">
              <a:rPr lang="ru-RU" smtClean="0"/>
              <a:pPr/>
              <a:t>01.03.2020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BCB4E-1EDE-424B-8B63-875A0484D2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854E5-E0C4-4DB9-9BA9-FB5D1AB7DBC1}" type="datetime1">
              <a:rPr lang="ru-RU" smtClean="0"/>
              <a:pPr/>
              <a:t>01.03.2020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BCB4E-1EDE-424B-8B63-875A0484D2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9D638-CF09-4364-B1DB-4F8434DD16FC}" type="datetime1">
              <a:rPr lang="ru-RU" smtClean="0"/>
              <a:pPr/>
              <a:t>01.03.2020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BCB4E-1EDE-424B-8B63-875A0484D2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40000">
              <a:schemeClr val="bg2">
                <a:tint val="45000"/>
                <a:shade val="99000"/>
                <a:satMod val="350000"/>
              </a:schemeClr>
            </a:gs>
            <a:gs pos="100000">
              <a:schemeClr val="bg2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0B1247-91D9-4D97-B18D-D7C0F0058621}" type="datetime1">
              <a:rPr lang="ru-RU" smtClean="0"/>
              <a:pPr/>
              <a:t>01.03.2020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BCB4E-1EDE-424B-8B63-875A0484D2F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476672"/>
            <a:ext cx="6910536" cy="3123778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Main clinical syndromes of 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Urinary system diseases:</a:t>
            </a:r>
            <a:b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urinary</a:t>
            </a:r>
            <a:b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nephritic</a:t>
            </a:r>
            <a:b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</a:t>
            </a:r>
            <a:r>
              <a:rPr lang="en-US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nephrotic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chronic 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renal failure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31840" y="4653136"/>
            <a:ext cx="5832648" cy="1656184"/>
          </a:xfrm>
        </p:spPr>
        <p:txBody>
          <a:bodyPr>
            <a:normAutofit/>
          </a:bodyPr>
          <a:lstStyle/>
          <a:p>
            <a:pPr algn="r">
              <a:spcBef>
                <a:spcPts val="0"/>
              </a:spcBef>
            </a:pPr>
            <a:endParaRPr lang="en-US" sz="2400" b="1" dirty="0">
              <a:solidFill>
                <a:schemeClr val="bg1"/>
              </a:solidFill>
              <a:latin typeface="Arial" pitchFamily="34" charset="0"/>
              <a:ea typeface="Arial KZ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861048"/>
            <a:ext cx="2520280" cy="244827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39552" y="764704"/>
            <a:ext cx="8229600" cy="778098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ct val="80000"/>
              </a:spcBef>
            </a:pPr>
            <a:r>
              <a:rPr 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Clinical manifestations of  </a:t>
            </a:r>
            <a:r>
              <a:rPr lang="en-US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nephrotic</a:t>
            </a:r>
            <a:r>
              <a:rPr 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syndrome - </a:t>
            </a:r>
            <a:r>
              <a:rPr 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2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97283" name="Rectangle 3"/>
          <p:cNvSpPr>
            <a:spLocks noGrp="1" noRot="1" noChangeArrowheads="1"/>
          </p:cNvSpPr>
          <p:nvPr>
            <p:ph sz="half" idx="1"/>
          </p:nvPr>
        </p:nvSpPr>
        <p:spPr>
          <a:xfrm>
            <a:off x="395536" y="2708920"/>
            <a:ext cx="4038600" cy="2016224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  <a:buFontTx/>
              <a:buNone/>
            </a:pPr>
            <a:r>
              <a:rPr lang="ru-RU" sz="2400" b="1" dirty="0" smtClean="0">
                <a:solidFill>
                  <a:schemeClr val="bg1"/>
                </a:solidFill>
              </a:rPr>
              <a:t>  </a:t>
            </a:r>
            <a:r>
              <a:rPr lang="en-US" sz="2400" b="1" i="1" dirty="0" smtClean="0">
                <a:solidFill>
                  <a:schemeClr val="bg1"/>
                </a:solidFill>
              </a:rPr>
              <a:t>General examination</a:t>
            </a:r>
            <a:r>
              <a:rPr lang="en-US" sz="2400" b="1" dirty="0" smtClean="0">
                <a:solidFill>
                  <a:schemeClr val="bg1"/>
                </a:solidFill>
              </a:rPr>
              <a:t>:</a:t>
            </a:r>
            <a:endParaRPr lang="en-US" sz="2400" b="1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sz="2400" dirty="0">
                <a:solidFill>
                  <a:schemeClr val="bg1"/>
                </a:solidFill>
              </a:rPr>
              <a:t>- renal </a:t>
            </a:r>
            <a:r>
              <a:rPr lang="en-US" sz="2400" dirty="0" smtClean="0">
                <a:solidFill>
                  <a:schemeClr val="bg1"/>
                </a:solidFill>
              </a:rPr>
              <a:t>edema, </a:t>
            </a:r>
            <a:r>
              <a:rPr lang="en-US" sz="2400" dirty="0" err="1">
                <a:solidFill>
                  <a:schemeClr val="bg1"/>
                </a:solidFill>
              </a:rPr>
              <a:t>anasarca</a:t>
            </a:r>
            <a:endParaRPr lang="en-US" sz="2400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sz="2400" dirty="0">
                <a:solidFill>
                  <a:schemeClr val="bg1"/>
                </a:solidFill>
              </a:rPr>
              <a:t>- skin </a:t>
            </a:r>
            <a:r>
              <a:rPr lang="en-US" sz="2400" dirty="0" smtClean="0">
                <a:solidFill>
                  <a:schemeClr val="bg1"/>
                </a:solidFill>
              </a:rPr>
              <a:t>is pale</a:t>
            </a:r>
            <a:r>
              <a:rPr lang="en-US" sz="2400" dirty="0">
                <a:solidFill>
                  <a:schemeClr val="bg1"/>
                </a:solidFill>
              </a:rPr>
              <a:t>, cold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en-US" sz="2400" dirty="0">
                <a:solidFill>
                  <a:schemeClr val="bg1"/>
                </a:solidFill>
              </a:rPr>
              <a:t>- </a:t>
            </a:r>
            <a:r>
              <a:rPr lang="en-US" sz="2400" dirty="0" smtClean="0">
                <a:solidFill>
                  <a:schemeClr val="bg1"/>
                </a:solidFill>
              </a:rPr>
              <a:t>person (face) </a:t>
            </a:r>
            <a:r>
              <a:rPr lang="en-US" sz="2400" dirty="0">
                <a:solidFill>
                  <a:schemeClr val="bg1"/>
                </a:solidFill>
              </a:rPr>
              <a:t>bloated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5" name="Содержимое 4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348880"/>
            <a:ext cx="3672408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BCB4E-1EDE-424B-8B63-875A0484D2F8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7" name="Rectangle 2"/>
          <p:cNvSpPr txBox="1">
            <a:spLocks noRot="1" noChangeArrowheads="1"/>
          </p:cNvSpPr>
          <p:nvPr/>
        </p:nvSpPr>
        <p:spPr>
          <a:xfrm>
            <a:off x="6372200" y="116632"/>
            <a:ext cx="2583706" cy="3856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Bef>
                <a:spcPct val="80000"/>
              </a:spcBef>
            </a:pPr>
            <a:r>
              <a:rPr lang="en-US" sz="180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Nephrotic</a:t>
            </a:r>
            <a:r>
              <a:rPr lang="en-US" sz="1800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 </a:t>
            </a:r>
            <a:r>
              <a:rPr lang="en-US" sz="18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syndrome</a:t>
            </a:r>
            <a:r>
              <a:rPr lang="ru-RU" sz="18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 </a:t>
            </a:r>
            <a:endParaRPr lang="ru-RU" sz="1800" dirty="0">
              <a:solidFill>
                <a:schemeClr val="accent6">
                  <a:lumMod val="40000"/>
                  <a:lumOff val="60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331640" y="908720"/>
            <a:ext cx="6696744" cy="1008112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Kidney edema (</a:t>
            </a:r>
            <a:r>
              <a:rPr lang="en-US" sz="3600" dirty="0" err="1" smtClean="0">
                <a:solidFill>
                  <a:schemeClr val="bg1"/>
                </a:solidFill>
              </a:rPr>
              <a:t>anasarka</a:t>
            </a:r>
            <a:r>
              <a:rPr lang="en-US" sz="3600" dirty="0" smtClean="0">
                <a:solidFill>
                  <a:schemeClr val="bg1"/>
                </a:solidFill>
              </a:rPr>
              <a:t>)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276872"/>
            <a:ext cx="6840760" cy="3037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BCB4E-1EDE-424B-8B63-875A0484D2F8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8" name="Rectangle 2"/>
          <p:cNvSpPr txBox="1">
            <a:spLocks noRot="1" noChangeArrowheads="1"/>
          </p:cNvSpPr>
          <p:nvPr/>
        </p:nvSpPr>
        <p:spPr>
          <a:xfrm>
            <a:off x="6372200" y="116632"/>
            <a:ext cx="2583706" cy="3856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Bef>
                <a:spcPct val="80000"/>
              </a:spcBef>
            </a:pPr>
            <a:r>
              <a:rPr lang="en-US" sz="180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Nephrotic</a:t>
            </a:r>
            <a:r>
              <a:rPr lang="en-US" sz="1800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 </a:t>
            </a:r>
            <a:r>
              <a:rPr lang="en-US" sz="18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syndrome</a:t>
            </a:r>
            <a:r>
              <a:rPr lang="ru-RU" sz="18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 </a:t>
            </a:r>
            <a:endParaRPr lang="ru-RU" sz="1800" dirty="0">
              <a:solidFill>
                <a:schemeClr val="accent6">
                  <a:lumMod val="40000"/>
                  <a:lumOff val="60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39552" y="908720"/>
            <a:ext cx="8135938" cy="43180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spcBef>
                <a:spcPct val="80000"/>
              </a:spcBef>
            </a:pPr>
            <a:r>
              <a:rPr 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Laboratory </a:t>
            </a:r>
            <a:r>
              <a:rPr 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manifestations in </a:t>
            </a:r>
            <a:r>
              <a:rPr lang="en-US" sz="2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nephrotic</a:t>
            </a:r>
            <a:r>
              <a:rPr 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</a:t>
            </a:r>
            <a:r>
              <a:rPr 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syndrome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0342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611560" y="1916832"/>
            <a:ext cx="7993062" cy="4176365"/>
          </a:xfrm>
        </p:spPr>
        <p:txBody>
          <a:bodyPr>
            <a:normAutofit/>
          </a:bodyPr>
          <a:lstStyle/>
          <a:p>
            <a:pPr marL="3589338" indent="-3589338"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- Proteinuria due to albumin decrease </a:t>
            </a:r>
            <a:r>
              <a:rPr lang="en-US" sz="2400" i="1" dirty="0" smtClean="0">
                <a:solidFill>
                  <a:schemeClr val="bg1"/>
                </a:solidFill>
              </a:rPr>
              <a:t>(&gt;3,5 g/day;                            at </a:t>
            </a:r>
            <a:r>
              <a:rPr lang="en-US" sz="2400" i="1" dirty="0">
                <a:solidFill>
                  <a:schemeClr val="bg1"/>
                </a:solidFill>
              </a:rPr>
              <a:t>children</a:t>
            </a:r>
            <a:r>
              <a:rPr lang="en-US" sz="2400" i="1" dirty="0" smtClean="0">
                <a:solidFill>
                  <a:schemeClr val="bg1"/>
                </a:solidFill>
              </a:rPr>
              <a:t>: &gt; </a:t>
            </a:r>
            <a:r>
              <a:rPr lang="en-US" sz="2400" i="1" dirty="0">
                <a:solidFill>
                  <a:schemeClr val="bg1"/>
                </a:solidFill>
              </a:rPr>
              <a:t>0,05 g/kg per day</a:t>
            </a:r>
            <a:r>
              <a:rPr lang="en-US" sz="2400" dirty="0">
                <a:solidFill>
                  <a:schemeClr val="bg1"/>
                </a:solidFill>
              </a:rPr>
              <a:t>)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en-US" sz="2400" dirty="0">
                <a:solidFill>
                  <a:schemeClr val="bg1"/>
                </a:solidFill>
              </a:rPr>
              <a:t>- </a:t>
            </a:r>
            <a:r>
              <a:rPr lang="en-US" sz="2400" dirty="0" err="1">
                <a:solidFill>
                  <a:schemeClr val="bg1"/>
                </a:solidFill>
              </a:rPr>
              <a:t>Hyperstenuria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(density of </a:t>
            </a:r>
            <a:r>
              <a:rPr lang="en-US" sz="2400" dirty="0">
                <a:solidFill>
                  <a:schemeClr val="bg1"/>
                </a:solidFill>
              </a:rPr>
              <a:t>urine </a:t>
            </a:r>
            <a:r>
              <a:rPr lang="en-US" sz="2400" dirty="0" smtClean="0">
                <a:solidFill>
                  <a:schemeClr val="bg1"/>
                </a:solidFill>
              </a:rPr>
              <a:t>= 1030 </a:t>
            </a:r>
            <a:r>
              <a:rPr lang="en-US" sz="2400" dirty="0">
                <a:solidFill>
                  <a:schemeClr val="bg1"/>
                </a:solidFill>
              </a:rPr>
              <a:t>- 1040)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en-US" sz="2400" dirty="0">
                <a:solidFill>
                  <a:schemeClr val="bg1"/>
                </a:solidFill>
              </a:rPr>
              <a:t>- Oliguria of 250 - 400 ml of urine per day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en-US" sz="2400" dirty="0">
                <a:solidFill>
                  <a:schemeClr val="bg1"/>
                </a:solidFill>
              </a:rPr>
              <a:t>- </a:t>
            </a:r>
            <a:r>
              <a:rPr lang="en-US" sz="2400" dirty="0" err="1">
                <a:solidFill>
                  <a:schemeClr val="bg1"/>
                </a:solidFill>
              </a:rPr>
              <a:t>Cylindruria</a:t>
            </a:r>
            <a:r>
              <a:rPr lang="en-US" sz="2400" dirty="0">
                <a:solidFill>
                  <a:schemeClr val="bg1"/>
                </a:solidFill>
              </a:rPr>
              <a:t> (hyaline, granular, wax-like)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en-US" sz="2400" dirty="0">
                <a:solidFill>
                  <a:schemeClr val="bg1"/>
                </a:solidFill>
              </a:rPr>
              <a:t>- </a:t>
            </a:r>
            <a:r>
              <a:rPr lang="en-US" sz="2400" dirty="0" smtClean="0">
                <a:solidFill>
                  <a:schemeClr val="bg1"/>
                </a:solidFill>
              </a:rPr>
              <a:t>Cholesterol </a:t>
            </a:r>
            <a:r>
              <a:rPr lang="en-US" sz="2400" dirty="0">
                <a:solidFill>
                  <a:schemeClr val="bg1"/>
                </a:solidFill>
              </a:rPr>
              <a:t>crystals in urine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en-US" sz="2400" dirty="0">
                <a:solidFill>
                  <a:schemeClr val="bg1"/>
                </a:solidFill>
              </a:rPr>
              <a:t>- </a:t>
            </a:r>
            <a:r>
              <a:rPr lang="en-US" sz="2400" dirty="0" err="1">
                <a:solidFill>
                  <a:schemeClr val="bg1"/>
                </a:solidFill>
              </a:rPr>
              <a:t>Hypoproteinemia</a:t>
            </a:r>
            <a:r>
              <a:rPr lang="en-US" sz="2400" dirty="0">
                <a:solidFill>
                  <a:schemeClr val="bg1"/>
                </a:solidFill>
              </a:rPr>
              <a:t> (</a:t>
            </a:r>
            <a:r>
              <a:rPr lang="en-US" sz="2400" dirty="0" err="1">
                <a:solidFill>
                  <a:schemeClr val="bg1"/>
                </a:solidFill>
              </a:rPr>
              <a:t>hypoalbuminemia</a:t>
            </a:r>
            <a:r>
              <a:rPr lang="en-US" sz="2400" dirty="0">
                <a:solidFill>
                  <a:schemeClr val="bg1"/>
                </a:solidFill>
              </a:rPr>
              <a:t>)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en-US" sz="2400" dirty="0">
                <a:solidFill>
                  <a:schemeClr val="bg1"/>
                </a:solidFill>
              </a:rPr>
              <a:t>- </a:t>
            </a:r>
            <a:r>
              <a:rPr lang="en-US" sz="2400" dirty="0" err="1" smtClean="0">
                <a:solidFill>
                  <a:schemeClr val="bg1"/>
                </a:solidFill>
              </a:rPr>
              <a:t>Hyperlipidemiya</a:t>
            </a:r>
            <a:r>
              <a:rPr lang="en-US" sz="2400" dirty="0" smtClean="0">
                <a:solidFill>
                  <a:schemeClr val="bg1"/>
                </a:solidFill>
              </a:rPr>
              <a:t> (cholesterol </a:t>
            </a:r>
            <a:r>
              <a:rPr lang="en-US" sz="2400" dirty="0">
                <a:solidFill>
                  <a:schemeClr val="bg1"/>
                </a:solidFill>
              </a:rPr>
              <a:t>in a blood </a:t>
            </a:r>
            <a:r>
              <a:rPr lang="en-US" sz="2400" dirty="0" smtClean="0">
                <a:solidFill>
                  <a:schemeClr val="bg1"/>
                </a:solidFill>
              </a:rPr>
              <a:t>plasma </a:t>
            </a:r>
            <a:r>
              <a:rPr lang="en-US" sz="2400" u="sng" dirty="0" smtClean="0">
                <a:solidFill>
                  <a:schemeClr val="bg1"/>
                </a:solidFill>
              </a:rPr>
              <a:t>&gt;</a:t>
            </a:r>
            <a:r>
              <a:rPr lang="en-US" sz="2400" dirty="0" smtClean="0">
                <a:solidFill>
                  <a:schemeClr val="bg1"/>
                </a:solidFill>
              </a:rPr>
              <a:t>13-15 </a:t>
            </a:r>
            <a:r>
              <a:rPr lang="en-US" sz="2400" dirty="0">
                <a:solidFill>
                  <a:schemeClr val="bg1"/>
                </a:solidFill>
              </a:rPr>
              <a:t>mm/l)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BCB4E-1EDE-424B-8B63-875A0484D2F8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5" name="Rectangle 2"/>
          <p:cNvSpPr txBox="1">
            <a:spLocks noRot="1" noChangeArrowheads="1"/>
          </p:cNvSpPr>
          <p:nvPr/>
        </p:nvSpPr>
        <p:spPr>
          <a:xfrm>
            <a:off x="6372200" y="116632"/>
            <a:ext cx="2583706" cy="3856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Bef>
                <a:spcPct val="80000"/>
              </a:spcBef>
            </a:pPr>
            <a:r>
              <a:rPr lang="en-US" sz="180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Nephrotic</a:t>
            </a:r>
            <a:r>
              <a:rPr lang="en-US" sz="1800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 </a:t>
            </a:r>
            <a:r>
              <a:rPr lang="en-US" sz="18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syndrome</a:t>
            </a:r>
            <a:r>
              <a:rPr lang="ru-RU" sz="18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 </a:t>
            </a:r>
            <a:endParaRPr lang="ru-RU" sz="1800" dirty="0">
              <a:solidFill>
                <a:schemeClr val="accent6">
                  <a:lumMod val="40000"/>
                  <a:lumOff val="60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39750" y="765175"/>
            <a:ext cx="8135938" cy="647700"/>
          </a:xfrm>
        </p:spPr>
        <p:txBody>
          <a:bodyPr/>
          <a:lstStyle/>
          <a:p>
            <a:pPr algn="ctr">
              <a:lnSpc>
                <a:spcPct val="80000"/>
              </a:lnSpc>
              <a:spcBef>
                <a:spcPct val="80000"/>
              </a:spcBef>
            </a:pPr>
            <a:r>
              <a:rPr lang="en-US" sz="3200" dirty="0" smtClean="0">
                <a:solidFill>
                  <a:srgbClr val="FFFF00"/>
                </a:solidFill>
                <a:latin typeface="Arial" charset="0"/>
              </a:rPr>
              <a:t>Nephritic syndrome</a:t>
            </a:r>
            <a:endParaRPr lang="ru-RU" sz="3200" dirty="0">
              <a:latin typeface="Arial" charset="0"/>
            </a:endParaRPr>
          </a:p>
        </p:txBody>
      </p:sp>
      <p:sp>
        <p:nvSpPr>
          <p:cNvPr id="10547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403350" y="1844675"/>
            <a:ext cx="6408738" cy="3529013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ru-RU" sz="2400" dirty="0">
                <a:solidFill>
                  <a:schemeClr val="bg1"/>
                </a:solidFill>
              </a:rPr>
              <a:t>-   </a:t>
            </a:r>
            <a:r>
              <a:rPr lang="en-US" sz="2800" dirty="0">
                <a:solidFill>
                  <a:schemeClr val="bg1"/>
                </a:solidFill>
              </a:rPr>
              <a:t>the symptom-complex which is characterized by existence of a hematuria, proteinuria, </a:t>
            </a:r>
            <a:r>
              <a:rPr lang="en-US" sz="2800" dirty="0" smtClean="0">
                <a:solidFill>
                  <a:schemeClr val="bg1"/>
                </a:solidFill>
              </a:rPr>
              <a:t>blood pressure, edema, oliguria </a:t>
            </a:r>
            <a:r>
              <a:rPr lang="en-US" sz="2800" dirty="0">
                <a:solidFill>
                  <a:schemeClr val="bg1"/>
                </a:solidFill>
              </a:rPr>
              <a:t>and </a:t>
            </a:r>
            <a:r>
              <a:rPr lang="en-US" sz="2800" dirty="0" smtClean="0">
                <a:solidFill>
                  <a:schemeClr val="bg1"/>
                </a:solidFill>
              </a:rPr>
              <a:t>disturbance </a:t>
            </a:r>
            <a:r>
              <a:rPr lang="en-US" sz="2800" dirty="0">
                <a:solidFill>
                  <a:schemeClr val="bg1"/>
                </a:solidFill>
              </a:rPr>
              <a:t>of excretory function of kidneys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BCB4E-1EDE-424B-8B63-875A0484D2F8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11560" y="1052736"/>
            <a:ext cx="8135938" cy="43180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spcBef>
                <a:spcPct val="80000"/>
              </a:spcBef>
            </a:pPr>
            <a:r>
              <a:rPr 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Causes in nephritic </a:t>
            </a:r>
            <a:r>
              <a:rPr 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syndrome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0445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475656" y="2132856"/>
            <a:ext cx="6408738" cy="324036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en-US" sz="2800" b="1" dirty="0" smtClean="0">
                <a:solidFill>
                  <a:schemeClr val="bg1"/>
                </a:solidFill>
              </a:rPr>
              <a:t>Glomerulonephritis</a:t>
            </a:r>
            <a:endParaRPr lang="en-US" sz="2800" b="1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buFontTx/>
              <a:buNone/>
            </a:pPr>
            <a:r>
              <a:rPr lang="en-US" sz="2800" b="1" dirty="0" smtClean="0">
                <a:solidFill>
                  <a:schemeClr val="bg1"/>
                </a:solidFill>
              </a:rPr>
              <a:t>Systemic diseases: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en-US" sz="2800" dirty="0" smtClean="0">
                <a:solidFill>
                  <a:schemeClr val="bg1"/>
                </a:solidFill>
              </a:rPr>
              <a:t>Lupus erythematosus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en-US" sz="2800" dirty="0" err="1" smtClean="0">
                <a:solidFill>
                  <a:schemeClr val="bg1"/>
                </a:solidFill>
              </a:rPr>
              <a:t>Polyarteritis</a:t>
            </a:r>
            <a:endParaRPr lang="en-US" sz="2800" dirty="0" smtClean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buFontTx/>
              <a:buChar char="-"/>
            </a:pPr>
            <a:r>
              <a:rPr lang="en-US" sz="2800" dirty="0" smtClean="0">
                <a:solidFill>
                  <a:schemeClr val="bg1"/>
                </a:solidFill>
              </a:rPr>
              <a:t>Infectious endocarditis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en-US" sz="2800" dirty="0" smtClean="0">
                <a:solidFill>
                  <a:schemeClr val="bg1"/>
                </a:solidFill>
              </a:rPr>
              <a:t>Hemorrhagic </a:t>
            </a:r>
            <a:r>
              <a:rPr lang="en-US" sz="2800" dirty="0">
                <a:solidFill>
                  <a:schemeClr val="bg1"/>
                </a:solidFill>
              </a:rPr>
              <a:t>vasculitis)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BCB4E-1EDE-424B-8B63-875A0484D2F8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5" name="Rectangle 2"/>
          <p:cNvSpPr txBox="1">
            <a:spLocks noRot="1" noChangeArrowheads="1"/>
          </p:cNvSpPr>
          <p:nvPr/>
        </p:nvSpPr>
        <p:spPr>
          <a:xfrm>
            <a:off x="6372200" y="116632"/>
            <a:ext cx="2583706" cy="3856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Bef>
                <a:spcPct val="80000"/>
              </a:spcBef>
            </a:pPr>
            <a:r>
              <a:rPr lang="en-US" sz="18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Nephritic syndrome</a:t>
            </a:r>
            <a:r>
              <a:rPr lang="ru-RU" sz="18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 </a:t>
            </a:r>
            <a:endParaRPr lang="ru-RU" sz="1800" dirty="0">
              <a:solidFill>
                <a:schemeClr val="accent6">
                  <a:lumMod val="40000"/>
                  <a:lumOff val="60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39552" y="1196752"/>
            <a:ext cx="8135938" cy="43180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spcBef>
                <a:spcPct val="80000"/>
              </a:spcBef>
            </a:pPr>
            <a:r>
              <a:rPr 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Clinical </a:t>
            </a:r>
            <a:r>
              <a:rPr 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manifestations of  nephritic </a:t>
            </a:r>
            <a:r>
              <a:rPr 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syndrome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0649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403648" y="2132856"/>
            <a:ext cx="6408738" cy="3312269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sz="2400" b="1" dirty="0" smtClean="0">
                <a:solidFill>
                  <a:schemeClr val="bg1"/>
                </a:solidFill>
              </a:rPr>
              <a:t>- </a:t>
            </a:r>
            <a:r>
              <a:rPr lang="en-US" sz="2400" b="1" dirty="0">
                <a:solidFill>
                  <a:schemeClr val="bg1"/>
                </a:solidFill>
              </a:rPr>
              <a:t>A dull ache in kidneys</a:t>
            </a:r>
          </a:p>
          <a:p>
            <a:pPr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sz="2400" b="1" dirty="0">
                <a:solidFill>
                  <a:schemeClr val="bg1"/>
                </a:solidFill>
              </a:rPr>
              <a:t>- Oliguria</a:t>
            </a:r>
          </a:p>
          <a:p>
            <a:pPr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sz="2400" b="1" dirty="0">
                <a:solidFill>
                  <a:schemeClr val="bg1"/>
                </a:solidFill>
              </a:rPr>
              <a:t>- Urine of color of "meat slops"</a:t>
            </a:r>
          </a:p>
          <a:p>
            <a:pPr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sz="2400" b="1" dirty="0">
                <a:solidFill>
                  <a:schemeClr val="bg1"/>
                </a:solidFill>
              </a:rPr>
              <a:t>- Renal </a:t>
            </a:r>
            <a:r>
              <a:rPr lang="en-US" sz="2400" b="1" dirty="0" smtClean="0">
                <a:solidFill>
                  <a:schemeClr val="bg1"/>
                </a:solidFill>
              </a:rPr>
              <a:t>edema </a:t>
            </a:r>
            <a:r>
              <a:rPr lang="en-US" sz="2400" b="1" dirty="0">
                <a:solidFill>
                  <a:schemeClr val="bg1"/>
                </a:solidFill>
              </a:rPr>
              <a:t>(are expressed poorly, only on a face)</a:t>
            </a:r>
          </a:p>
          <a:p>
            <a:pPr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sz="2400" b="1" dirty="0">
                <a:solidFill>
                  <a:schemeClr val="bg1"/>
                </a:solidFill>
              </a:rPr>
              <a:t>- Arterial hypertension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en-US" sz="2400" b="1" dirty="0">
                <a:solidFill>
                  <a:schemeClr val="bg1"/>
                </a:solidFill>
              </a:rPr>
              <a:t>- Hypertrophy of a left ventricle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BCB4E-1EDE-424B-8B63-875A0484D2F8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5" name="Rectangle 2"/>
          <p:cNvSpPr txBox="1">
            <a:spLocks noRot="1" noChangeArrowheads="1"/>
          </p:cNvSpPr>
          <p:nvPr/>
        </p:nvSpPr>
        <p:spPr>
          <a:xfrm>
            <a:off x="6372200" y="116632"/>
            <a:ext cx="2583706" cy="3856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Bef>
                <a:spcPct val="80000"/>
              </a:spcBef>
            </a:pPr>
            <a:r>
              <a:rPr lang="en-US" sz="18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Nephritic syndrome</a:t>
            </a:r>
            <a:r>
              <a:rPr lang="ru-RU" sz="18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 </a:t>
            </a:r>
            <a:endParaRPr lang="ru-RU" sz="1800" dirty="0">
              <a:solidFill>
                <a:schemeClr val="accent6">
                  <a:lumMod val="40000"/>
                  <a:lumOff val="60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39552" y="980728"/>
            <a:ext cx="8135938" cy="43180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spcBef>
                <a:spcPct val="80000"/>
              </a:spcBef>
            </a:pPr>
            <a:r>
              <a:rPr 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Laboratory tests  </a:t>
            </a:r>
            <a:r>
              <a:rPr 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data  in  nephritic </a:t>
            </a:r>
            <a:r>
              <a:rPr 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syndrome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0752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900113" y="2204864"/>
            <a:ext cx="7559675" cy="4176886"/>
          </a:xfrm>
        </p:spPr>
        <p:txBody>
          <a:bodyPr/>
          <a:lstStyle/>
          <a:p>
            <a:pPr>
              <a:spcBef>
                <a:spcPts val="0"/>
              </a:spcBef>
              <a:buFontTx/>
              <a:buNone/>
            </a:pPr>
            <a:r>
              <a:rPr lang="en-US" sz="2400" b="1" u="sng" dirty="0" smtClean="0">
                <a:solidFill>
                  <a:schemeClr val="bg1"/>
                </a:solidFill>
              </a:rPr>
              <a:t>Blood </a:t>
            </a:r>
            <a:r>
              <a:rPr lang="en-US" sz="2400" b="1" u="sng" dirty="0">
                <a:solidFill>
                  <a:schemeClr val="bg1"/>
                </a:solidFill>
              </a:rPr>
              <a:t>analysis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en-US" sz="2400" dirty="0">
                <a:solidFill>
                  <a:schemeClr val="bg1"/>
                </a:solidFill>
              </a:rPr>
              <a:t>- Urea increase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en-US" sz="2400" dirty="0">
                <a:solidFill>
                  <a:schemeClr val="bg1"/>
                </a:solidFill>
              </a:rPr>
              <a:t>- Increase of a creatinine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en-US" sz="2400" dirty="0">
                <a:solidFill>
                  <a:schemeClr val="bg1"/>
                </a:solidFill>
              </a:rPr>
              <a:t>- Decrease in clearance of a creatinine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en-US" sz="2400" dirty="0">
                <a:solidFill>
                  <a:schemeClr val="bg1"/>
                </a:solidFill>
              </a:rPr>
              <a:t>- Anemia</a:t>
            </a:r>
          </a:p>
          <a:p>
            <a:pPr>
              <a:spcBef>
                <a:spcPts val="0"/>
              </a:spcBef>
              <a:buFontTx/>
              <a:buNone/>
            </a:pPr>
            <a:endParaRPr lang="en-US" sz="2400" b="1" u="sng" dirty="0" smtClean="0">
              <a:solidFill>
                <a:schemeClr val="bg1"/>
              </a:solidFill>
            </a:endParaRPr>
          </a:p>
          <a:p>
            <a:pPr indent="1895475">
              <a:spcBef>
                <a:spcPts val="0"/>
              </a:spcBef>
              <a:buFontTx/>
              <a:buNone/>
            </a:pPr>
            <a:r>
              <a:rPr lang="en-US" sz="2400" b="1" u="sng" dirty="0" smtClean="0">
                <a:solidFill>
                  <a:schemeClr val="bg1"/>
                </a:solidFill>
              </a:rPr>
              <a:t>Urine </a:t>
            </a:r>
            <a:r>
              <a:rPr lang="en-US" sz="2400" b="1" u="sng" dirty="0">
                <a:solidFill>
                  <a:schemeClr val="bg1"/>
                </a:solidFill>
              </a:rPr>
              <a:t>research</a:t>
            </a:r>
          </a:p>
          <a:p>
            <a:pPr indent="1812925">
              <a:spcBef>
                <a:spcPts val="0"/>
              </a:spcBef>
              <a:buFontTx/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- </a:t>
            </a:r>
            <a:r>
              <a:rPr lang="en-US" sz="2400" dirty="0">
                <a:solidFill>
                  <a:schemeClr val="bg1"/>
                </a:solidFill>
              </a:rPr>
              <a:t>Hematuria</a:t>
            </a:r>
          </a:p>
          <a:p>
            <a:pPr indent="1812925">
              <a:spcBef>
                <a:spcPts val="0"/>
              </a:spcBef>
              <a:buFontTx/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- </a:t>
            </a:r>
            <a:r>
              <a:rPr lang="en-US" sz="2400" dirty="0" err="1">
                <a:solidFill>
                  <a:schemeClr val="bg1"/>
                </a:solidFill>
              </a:rPr>
              <a:t>Cylindruria</a:t>
            </a:r>
            <a:r>
              <a:rPr lang="en-US" sz="2400" dirty="0">
                <a:solidFill>
                  <a:schemeClr val="bg1"/>
                </a:solidFill>
              </a:rPr>
              <a:t> (erythrocyte)</a:t>
            </a:r>
          </a:p>
          <a:p>
            <a:pPr indent="1812925">
              <a:spcBef>
                <a:spcPts val="0"/>
              </a:spcBef>
              <a:buFontTx/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- </a:t>
            </a:r>
            <a:r>
              <a:rPr lang="en-US" sz="2400" dirty="0">
                <a:solidFill>
                  <a:schemeClr val="bg1"/>
                </a:solidFill>
              </a:rPr>
              <a:t>Proteinuria </a:t>
            </a:r>
            <a:r>
              <a:rPr lang="en-US" sz="2400" dirty="0" smtClean="0">
                <a:solidFill>
                  <a:schemeClr val="bg1"/>
                </a:solidFill>
              </a:rPr>
              <a:t>(</a:t>
            </a:r>
            <a:r>
              <a:rPr lang="en-US" sz="2400" u="sng" dirty="0" smtClean="0">
                <a:solidFill>
                  <a:schemeClr val="bg1"/>
                </a:solidFill>
              </a:rPr>
              <a:t>&lt;</a:t>
            </a:r>
            <a:r>
              <a:rPr lang="en-US" sz="2400" dirty="0" smtClean="0">
                <a:solidFill>
                  <a:schemeClr val="bg1"/>
                </a:solidFill>
              </a:rPr>
              <a:t>3 </a:t>
            </a:r>
            <a:r>
              <a:rPr lang="en-US" sz="2400" dirty="0">
                <a:solidFill>
                  <a:schemeClr val="bg1"/>
                </a:solidFill>
              </a:rPr>
              <a:t>g/days)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BCB4E-1EDE-424B-8B63-875A0484D2F8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5" name="Rectangle 2"/>
          <p:cNvSpPr txBox="1">
            <a:spLocks noRot="1" noChangeArrowheads="1"/>
          </p:cNvSpPr>
          <p:nvPr/>
        </p:nvSpPr>
        <p:spPr>
          <a:xfrm>
            <a:off x="6372200" y="116632"/>
            <a:ext cx="2583706" cy="3856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Bef>
                <a:spcPct val="80000"/>
              </a:spcBef>
            </a:pPr>
            <a:r>
              <a:rPr lang="en-US" sz="18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Nephritic syndrome</a:t>
            </a:r>
            <a:r>
              <a:rPr lang="ru-RU" sz="18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 </a:t>
            </a:r>
            <a:endParaRPr lang="ru-RU" sz="1800" dirty="0">
              <a:solidFill>
                <a:schemeClr val="accent6">
                  <a:lumMod val="40000"/>
                  <a:lumOff val="60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  <a:spcBef>
                <a:spcPct val="80000"/>
              </a:spcBef>
            </a:pP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Chronic renal failure </a:t>
            </a:r>
            <a:r>
              <a:rPr lang="ru-RU" sz="2800" b="1" dirty="0" smtClean="0">
                <a:solidFill>
                  <a:schemeClr val="bg1"/>
                </a:solidFill>
                <a:latin typeface="Arial" charset="0"/>
              </a:rPr>
              <a:t>(</a:t>
            </a:r>
            <a:r>
              <a:rPr lang="en-US" sz="2800" b="1" dirty="0" smtClean="0">
                <a:solidFill>
                  <a:schemeClr val="bg1"/>
                </a:solidFill>
                <a:latin typeface="Arial" charset="0"/>
              </a:rPr>
              <a:t>CRF</a:t>
            </a:r>
            <a:r>
              <a:rPr lang="ru-RU" sz="2800" b="1" dirty="0" smtClean="0">
                <a:solidFill>
                  <a:schemeClr val="bg1"/>
                </a:solidFill>
                <a:latin typeface="Arial" charset="0"/>
              </a:rPr>
              <a:t>)</a:t>
            </a:r>
            <a:endParaRPr lang="ru-RU" sz="28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5363" name="Rectangle 3"/>
          <p:cNvSpPr>
            <a:spLocks noGrp="1" noRot="1" noChangeArrowheads="1"/>
          </p:cNvSpPr>
          <p:nvPr>
            <p:ph sz="half" idx="1"/>
          </p:nvPr>
        </p:nvSpPr>
        <p:spPr>
          <a:xfrm>
            <a:off x="457200" y="1600200"/>
            <a:ext cx="4762872" cy="4525963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en-US" b="1" dirty="0">
                <a:solidFill>
                  <a:schemeClr val="bg1"/>
                </a:solidFill>
              </a:rPr>
              <a:t>CRF - a symptom-complex,</a:t>
            </a: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en-US" b="1" dirty="0" smtClean="0">
                <a:solidFill>
                  <a:schemeClr val="bg1"/>
                </a:solidFill>
              </a:rPr>
              <a:t>caused by progressing </a:t>
            </a:r>
            <a:r>
              <a:rPr lang="en-US" b="1" dirty="0" err="1">
                <a:solidFill>
                  <a:schemeClr val="bg1"/>
                </a:solidFill>
              </a:rPr>
              <a:t>nephrosclerosis</a:t>
            </a:r>
            <a:r>
              <a:rPr lang="en-US" b="1" dirty="0">
                <a:solidFill>
                  <a:schemeClr val="bg1"/>
                </a:solidFill>
              </a:rPr>
              <a:t>.</a:t>
            </a: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None/>
            </a:pPr>
            <a:endParaRPr lang="en-US" b="1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None/>
            </a:pPr>
            <a:endParaRPr lang="en-US" b="1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en-US" b="1" u="sng" dirty="0">
                <a:solidFill>
                  <a:schemeClr val="bg1"/>
                </a:solidFill>
              </a:rPr>
              <a:t>Latent period of CRF </a:t>
            </a:r>
          </a:p>
          <a:p>
            <a:pPr marL="177800" indent="-177800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en-US" b="1" dirty="0">
                <a:solidFill>
                  <a:schemeClr val="bg1"/>
                </a:solidFill>
              </a:rPr>
              <a:t>– </a:t>
            </a:r>
            <a:r>
              <a:rPr lang="en-US" b="1" dirty="0" smtClean="0">
                <a:solidFill>
                  <a:schemeClr val="bg1"/>
                </a:solidFill>
              </a:rPr>
              <a:t>disturbance </a:t>
            </a:r>
            <a:r>
              <a:rPr lang="en-US" b="1" dirty="0">
                <a:solidFill>
                  <a:schemeClr val="bg1"/>
                </a:solidFill>
              </a:rPr>
              <a:t>of work of kidneys clinically are not shown and found only by express laboratory methods.</a:t>
            </a: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None/>
            </a:pPr>
            <a:endParaRPr lang="en-US" b="1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en-US" b="1" u="sng" dirty="0" smtClean="0">
                <a:solidFill>
                  <a:schemeClr val="bg1"/>
                </a:solidFill>
              </a:rPr>
              <a:t>Evident period </a:t>
            </a:r>
            <a:r>
              <a:rPr lang="en-US" b="1" u="sng" dirty="0">
                <a:solidFill>
                  <a:schemeClr val="bg1"/>
                </a:solidFill>
              </a:rPr>
              <a:t>of </a:t>
            </a:r>
            <a:r>
              <a:rPr lang="en-US" b="1" u="sng" dirty="0" smtClean="0">
                <a:solidFill>
                  <a:schemeClr val="bg1"/>
                </a:solidFill>
              </a:rPr>
              <a:t>CRF</a:t>
            </a:r>
          </a:p>
          <a:p>
            <a:pPr marL="177800" indent="-177800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en-US" b="1" dirty="0" smtClean="0">
                <a:solidFill>
                  <a:schemeClr val="bg1"/>
                </a:solidFill>
              </a:rPr>
              <a:t>– declares as uremia.</a:t>
            </a:r>
            <a:endParaRPr lang="ru-RU" sz="2600" b="1" dirty="0">
              <a:solidFill>
                <a:schemeClr val="bg1"/>
              </a:solidFill>
            </a:endParaRPr>
          </a:p>
        </p:txBody>
      </p:sp>
      <p:pic>
        <p:nvPicPr>
          <p:cNvPr id="5" name="Содержимое 4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1844824"/>
            <a:ext cx="3384376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BCB4E-1EDE-424B-8B63-875A0484D2F8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755650" y="1196975"/>
            <a:ext cx="7920806" cy="4895850"/>
          </a:xfrm>
        </p:spPr>
        <p:txBody>
          <a:bodyPr/>
          <a:lstStyle/>
          <a:p>
            <a:pPr algn="ctr">
              <a:spcBef>
                <a:spcPts val="0"/>
              </a:spcBef>
              <a:buFontTx/>
              <a:buNone/>
            </a:pPr>
            <a:endParaRPr lang="ru-RU" sz="2400" b="1" dirty="0"/>
          </a:p>
          <a:p>
            <a:pPr algn="ctr">
              <a:spcBef>
                <a:spcPts val="0"/>
              </a:spcBef>
              <a:buFontTx/>
              <a:buNone/>
            </a:pPr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Latent period of CRF </a:t>
            </a:r>
          </a:p>
          <a:p>
            <a:pPr algn="ctr">
              <a:spcBef>
                <a:spcPts val="0"/>
              </a:spcBef>
              <a:buFontTx/>
              <a:buNone/>
            </a:pPr>
            <a:endParaRPr lang="ru-RU" sz="2400" b="1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en-US" sz="2800" dirty="0">
                <a:solidFill>
                  <a:schemeClr val="bg1"/>
                </a:solidFill>
              </a:rPr>
              <a:t>- </a:t>
            </a:r>
            <a:r>
              <a:rPr lang="en-US" sz="2800" dirty="0" err="1">
                <a:solidFill>
                  <a:schemeClr val="bg1"/>
                </a:solidFill>
              </a:rPr>
              <a:t>Isohyposthenuria</a:t>
            </a:r>
            <a:r>
              <a:rPr lang="en-US" sz="2800" dirty="0">
                <a:solidFill>
                  <a:schemeClr val="bg1"/>
                </a:solidFill>
              </a:rPr>
              <a:t> (density of urine of urine </a:t>
            </a:r>
            <a:r>
              <a:rPr lang="en-US" sz="2800" dirty="0" smtClean="0">
                <a:solidFill>
                  <a:schemeClr val="bg1"/>
                </a:solidFill>
              </a:rPr>
              <a:t>&lt; 1017</a:t>
            </a:r>
            <a:r>
              <a:rPr lang="en-US" sz="2800" dirty="0">
                <a:solidFill>
                  <a:schemeClr val="bg1"/>
                </a:solidFill>
              </a:rPr>
              <a:t>)</a:t>
            </a:r>
          </a:p>
          <a:p>
            <a:pPr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en-US" sz="2800" dirty="0" smtClean="0">
                <a:solidFill>
                  <a:schemeClr val="bg1"/>
                </a:solidFill>
              </a:rPr>
              <a:t>- Disturbances </a:t>
            </a:r>
            <a:r>
              <a:rPr lang="en-US" sz="2800" dirty="0">
                <a:solidFill>
                  <a:schemeClr val="bg1"/>
                </a:solidFill>
              </a:rPr>
              <a:t>of </a:t>
            </a:r>
            <a:r>
              <a:rPr lang="en-US" sz="2800" dirty="0" smtClean="0">
                <a:solidFill>
                  <a:schemeClr val="bg1"/>
                </a:solidFill>
              </a:rPr>
              <a:t>reabsorption </a:t>
            </a:r>
            <a:r>
              <a:rPr lang="en-US" sz="2800" dirty="0">
                <a:solidFill>
                  <a:schemeClr val="bg1"/>
                </a:solidFill>
              </a:rPr>
              <a:t>renal canaliculus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en-US" sz="2800" dirty="0">
                <a:solidFill>
                  <a:schemeClr val="bg1"/>
                </a:solidFill>
              </a:rPr>
              <a:t>- Disturbances of </a:t>
            </a:r>
            <a:r>
              <a:rPr lang="en-US" sz="2800" dirty="0" smtClean="0">
                <a:solidFill>
                  <a:schemeClr val="bg1"/>
                </a:solidFill>
              </a:rPr>
              <a:t>filtration </a:t>
            </a:r>
            <a:r>
              <a:rPr lang="en-US" sz="2800" dirty="0">
                <a:solidFill>
                  <a:schemeClr val="bg1"/>
                </a:solidFill>
              </a:rPr>
              <a:t>in </a:t>
            </a:r>
            <a:r>
              <a:rPr lang="en-US" sz="2800" dirty="0" smtClean="0">
                <a:solidFill>
                  <a:schemeClr val="bg1"/>
                </a:solidFill>
              </a:rPr>
              <a:t>glomerulus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BCB4E-1EDE-424B-8B63-875A0484D2F8}" type="slidenum">
              <a:rPr lang="ru-RU" smtClean="0"/>
              <a:pPr/>
              <a:t>18</a:t>
            </a:fld>
            <a:endParaRPr lang="ru-RU"/>
          </a:p>
        </p:txBody>
      </p:sp>
      <p:sp>
        <p:nvSpPr>
          <p:cNvPr id="6" name="Rectangle 2"/>
          <p:cNvSpPr txBox="1">
            <a:spLocks noRot="1" noChangeArrowheads="1"/>
          </p:cNvSpPr>
          <p:nvPr/>
        </p:nvSpPr>
        <p:spPr>
          <a:xfrm>
            <a:off x="6372200" y="116632"/>
            <a:ext cx="2583706" cy="3856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Bef>
                <a:spcPct val="80000"/>
              </a:spcBef>
            </a:pPr>
            <a:r>
              <a:rPr lang="en-US" sz="1800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Chronic renal failure</a:t>
            </a:r>
            <a:endParaRPr lang="ru-RU" sz="1800" dirty="0">
              <a:solidFill>
                <a:schemeClr val="accent6">
                  <a:lumMod val="40000"/>
                  <a:lumOff val="60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755650" y="1196975"/>
            <a:ext cx="7848600" cy="4895850"/>
          </a:xfrm>
        </p:spPr>
        <p:txBody>
          <a:bodyPr/>
          <a:lstStyle/>
          <a:p>
            <a:pPr algn="ctr">
              <a:spcBef>
                <a:spcPts val="0"/>
              </a:spcBef>
              <a:buFontTx/>
              <a:buNone/>
            </a:pPr>
            <a:endParaRPr lang="ru-RU" sz="2400" b="1" dirty="0"/>
          </a:p>
          <a:p>
            <a:pPr algn="ctr">
              <a:spcBef>
                <a:spcPts val="0"/>
              </a:spcBef>
              <a:buFontTx/>
              <a:buNone/>
            </a:pPr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Evident period of CRF</a:t>
            </a:r>
          </a:p>
          <a:p>
            <a:pPr>
              <a:spcBef>
                <a:spcPts val="0"/>
              </a:spcBef>
              <a:buFontTx/>
              <a:buNone/>
            </a:pPr>
            <a:endParaRPr lang="ru-RU" sz="2200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buFontTx/>
              <a:buNone/>
            </a:pPr>
            <a:r>
              <a:rPr lang="en-US" sz="2200" b="1" i="1" u="sng" dirty="0" smtClean="0">
                <a:solidFill>
                  <a:schemeClr val="bg1"/>
                </a:solidFill>
              </a:rPr>
              <a:t>Laboratory signs</a:t>
            </a:r>
            <a:r>
              <a:rPr lang="ru-RU" sz="2200" dirty="0" smtClean="0">
                <a:solidFill>
                  <a:schemeClr val="bg1"/>
                </a:solidFill>
              </a:rPr>
              <a:t>:</a:t>
            </a:r>
            <a:endParaRPr lang="ru-RU" sz="2200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buFontTx/>
              <a:buNone/>
            </a:pPr>
            <a:endParaRPr lang="ru-RU" sz="2200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buFontTx/>
              <a:buNone/>
            </a:pPr>
            <a:r>
              <a:rPr lang="en-US" sz="2400" dirty="0">
                <a:solidFill>
                  <a:schemeClr val="bg1"/>
                </a:solidFill>
              </a:rPr>
              <a:t>- E</a:t>
            </a:r>
            <a:r>
              <a:rPr lang="en-US" sz="2400" dirty="0" smtClean="0">
                <a:solidFill>
                  <a:schemeClr val="bg1"/>
                </a:solidFill>
              </a:rPr>
              <a:t>xpressed </a:t>
            </a:r>
            <a:r>
              <a:rPr lang="en-US" sz="2400" dirty="0" err="1">
                <a:solidFill>
                  <a:schemeClr val="bg1"/>
                </a:solidFill>
              </a:rPr>
              <a:t>isohyposthenuria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(density of </a:t>
            </a:r>
            <a:r>
              <a:rPr lang="en-US" sz="2400" dirty="0">
                <a:solidFill>
                  <a:schemeClr val="bg1"/>
                </a:solidFill>
              </a:rPr>
              <a:t>urine = 1009-1011)</a:t>
            </a:r>
          </a:p>
          <a:p>
            <a:pPr>
              <a:spcBef>
                <a:spcPts val="0"/>
              </a:spcBef>
              <a:buFontTx/>
              <a:buNone/>
            </a:pPr>
            <a:endParaRPr lang="en-US" sz="2400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buFontTx/>
              <a:buNone/>
            </a:pPr>
            <a:r>
              <a:rPr lang="en-US" sz="2400" dirty="0">
                <a:solidFill>
                  <a:schemeClr val="bg1"/>
                </a:solidFill>
              </a:rPr>
              <a:t>- </a:t>
            </a:r>
            <a:r>
              <a:rPr lang="en-US" sz="2400" dirty="0" err="1" smtClean="0">
                <a:solidFill>
                  <a:schemeClr val="bg1"/>
                </a:solidFill>
              </a:rPr>
              <a:t>Hypernitrogenemia</a:t>
            </a:r>
            <a:endParaRPr lang="en-US" sz="2400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buFontTx/>
              <a:buNone/>
            </a:pPr>
            <a:endParaRPr lang="en-US" sz="2400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buFontTx/>
              <a:buNone/>
            </a:pPr>
            <a:r>
              <a:rPr lang="en-US" sz="2400" dirty="0">
                <a:solidFill>
                  <a:schemeClr val="bg1"/>
                </a:solidFill>
              </a:rPr>
              <a:t>- Increase in the content of urea, creatinine, </a:t>
            </a:r>
            <a:r>
              <a:rPr lang="en-US" sz="2400" dirty="0" err="1">
                <a:solidFill>
                  <a:schemeClr val="bg1"/>
                </a:solidFill>
              </a:rPr>
              <a:t>indican</a:t>
            </a:r>
            <a:endParaRPr lang="ru-RU" sz="2400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buFontTx/>
              <a:buNone/>
            </a:pPr>
            <a:endParaRPr lang="ru-RU" sz="2000" dirty="0"/>
          </a:p>
          <a:p>
            <a:pPr>
              <a:spcBef>
                <a:spcPts val="0"/>
              </a:spcBef>
              <a:buFontTx/>
              <a:buNone/>
            </a:pP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BCB4E-1EDE-424B-8B63-875A0484D2F8}" type="slidenum">
              <a:rPr lang="ru-RU" smtClean="0"/>
              <a:pPr/>
              <a:t>19</a:t>
            </a:fld>
            <a:endParaRPr lang="ru-RU"/>
          </a:p>
        </p:txBody>
      </p:sp>
      <p:sp>
        <p:nvSpPr>
          <p:cNvPr id="5" name="Rectangle 2"/>
          <p:cNvSpPr txBox="1">
            <a:spLocks noRot="1" noChangeArrowheads="1"/>
          </p:cNvSpPr>
          <p:nvPr/>
        </p:nvSpPr>
        <p:spPr>
          <a:xfrm>
            <a:off x="6372200" y="116632"/>
            <a:ext cx="2583706" cy="3856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Bef>
                <a:spcPct val="80000"/>
              </a:spcBef>
            </a:pPr>
            <a:r>
              <a:rPr lang="en-US" sz="1800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Chronic renal failure</a:t>
            </a:r>
            <a:endParaRPr lang="ru-RU" sz="1800" dirty="0">
              <a:solidFill>
                <a:schemeClr val="accent6">
                  <a:lumMod val="40000"/>
                  <a:lumOff val="60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Urinary system</a:t>
            </a: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980728"/>
            <a:ext cx="4680520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BCB4E-1EDE-424B-8B63-875A0484D2F8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755650" y="1196975"/>
            <a:ext cx="7848600" cy="4895850"/>
          </a:xfrm>
        </p:spPr>
        <p:txBody>
          <a:bodyPr/>
          <a:lstStyle/>
          <a:p>
            <a:pPr algn="ctr">
              <a:spcBef>
                <a:spcPts val="0"/>
              </a:spcBef>
              <a:buFontTx/>
              <a:buNone/>
            </a:pPr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Evident period of CRF</a:t>
            </a:r>
          </a:p>
          <a:p>
            <a:pPr>
              <a:spcBef>
                <a:spcPts val="0"/>
              </a:spcBef>
              <a:buFontTx/>
              <a:buNone/>
            </a:pPr>
            <a:endParaRPr lang="ru-RU" sz="2200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sz="2400" b="1" i="1" u="sng" dirty="0">
                <a:solidFill>
                  <a:schemeClr val="bg1"/>
                </a:solidFill>
              </a:rPr>
              <a:t>Clinical signs:</a:t>
            </a:r>
          </a:p>
          <a:p>
            <a:pPr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sz="2200" b="1" dirty="0" err="1">
                <a:solidFill>
                  <a:schemeClr val="bg1"/>
                </a:solidFill>
              </a:rPr>
              <a:t>Nocturia</a:t>
            </a:r>
            <a:endParaRPr lang="en-US" sz="2200" b="1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sz="2200" b="1" dirty="0" err="1">
                <a:solidFill>
                  <a:schemeClr val="bg1"/>
                </a:solidFill>
              </a:rPr>
              <a:t>Izuriya</a:t>
            </a:r>
            <a:endParaRPr lang="en-US" sz="2200" b="1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sz="2200" b="1" dirty="0" err="1">
                <a:solidFill>
                  <a:schemeClr val="bg1"/>
                </a:solidFill>
              </a:rPr>
              <a:t>Foettor</a:t>
            </a:r>
            <a:r>
              <a:rPr lang="en-US" sz="2200" b="1" dirty="0">
                <a:solidFill>
                  <a:schemeClr val="bg1"/>
                </a:solidFill>
              </a:rPr>
              <a:t> </a:t>
            </a:r>
            <a:r>
              <a:rPr lang="en-US" sz="2200" b="1" dirty="0" err="1">
                <a:solidFill>
                  <a:schemeClr val="bg1"/>
                </a:solidFill>
              </a:rPr>
              <a:t>uremicus</a:t>
            </a:r>
            <a:r>
              <a:rPr lang="en-US" sz="2200" b="1" dirty="0">
                <a:solidFill>
                  <a:schemeClr val="bg1"/>
                </a:solidFill>
              </a:rPr>
              <a:t> </a:t>
            </a:r>
            <a:r>
              <a:rPr lang="en-US" sz="2200" dirty="0" smtClean="0">
                <a:solidFill>
                  <a:schemeClr val="bg1"/>
                </a:solidFill>
              </a:rPr>
              <a:t>(remaining </a:t>
            </a:r>
            <a:r>
              <a:rPr lang="en-US" sz="2200" dirty="0">
                <a:solidFill>
                  <a:schemeClr val="bg1"/>
                </a:solidFill>
              </a:rPr>
              <a:t>nitrogen in </a:t>
            </a:r>
            <a:r>
              <a:rPr lang="en-US" sz="2200" dirty="0" smtClean="0">
                <a:solidFill>
                  <a:schemeClr val="bg1"/>
                </a:solidFill>
              </a:rPr>
              <a:t>blood &gt;70 </a:t>
            </a:r>
            <a:r>
              <a:rPr lang="en-US" sz="2200" dirty="0">
                <a:solidFill>
                  <a:schemeClr val="bg1"/>
                </a:solidFill>
              </a:rPr>
              <a:t>mm/l)</a:t>
            </a:r>
          </a:p>
          <a:p>
            <a:pPr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sz="2200" b="1" dirty="0" smtClean="0">
                <a:solidFill>
                  <a:schemeClr val="bg1"/>
                </a:solidFill>
              </a:rPr>
              <a:t>Affection </a:t>
            </a:r>
            <a:r>
              <a:rPr lang="en-US" sz="2200" b="1" dirty="0">
                <a:solidFill>
                  <a:schemeClr val="bg1"/>
                </a:solidFill>
              </a:rPr>
              <a:t>of </a:t>
            </a:r>
            <a:r>
              <a:rPr lang="en-US" sz="2200" b="1" dirty="0" err="1">
                <a:solidFill>
                  <a:schemeClr val="bg1"/>
                </a:solidFill>
              </a:rPr>
              <a:t>mucosas</a:t>
            </a:r>
            <a:r>
              <a:rPr lang="en-US" sz="2200" b="1" dirty="0">
                <a:solidFill>
                  <a:schemeClr val="bg1"/>
                </a:solidFill>
              </a:rPr>
              <a:t> of </a:t>
            </a:r>
            <a:r>
              <a:rPr lang="en-US" sz="2200" b="1" dirty="0" smtClean="0">
                <a:solidFill>
                  <a:schemeClr val="bg1"/>
                </a:solidFill>
              </a:rPr>
              <a:t>gastrointestinal tract:</a:t>
            </a:r>
            <a:endParaRPr lang="en-US" sz="2200" b="1" dirty="0">
              <a:solidFill>
                <a:schemeClr val="bg1"/>
              </a:solidFill>
            </a:endParaRPr>
          </a:p>
          <a:p>
            <a:pPr indent="107950"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sz="2200" dirty="0" smtClean="0">
                <a:solidFill>
                  <a:schemeClr val="bg1"/>
                </a:solidFill>
              </a:rPr>
              <a:t>- necrosis, </a:t>
            </a:r>
            <a:r>
              <a:rPr lang="en-US" sz="2200" dirty="0">
                <a:solidFill>
                  <a:schemeClr val="bg1"/>
                </a:solidFill>
              </a:rPr>
              <a:t>ulcers of </a:t>
            </a:r>
            <a:r>
              <a:rPr lang="en-US" sz="2200" dirty="0" smtClean="0">
                <a:solidFill>
                  <a:schemeClr val="bg1"/>
                </a:solidFill>
              </a:rPr>
              <a:t>mucous </a:t>
            </a:r>
            <a:r>
              <a:rPr lang="en-US" sz="2200" dirty="0">
                <a:solidFill>
                  <a:schemeClr val="bg1"/>
                </a:solidFill>
              </a:rPr>
              <a:t>mouth (</a:t>
            </a:r>
            <a:r>
              <a:rPr lang="en-US" sz="2200" dirty="0" err="1" smtClean="0">
                <a:solidFill>
                  <a:schemeClr val="bg1"/>
                </a:solidFill>
              </a:rPr>
              <a:t>stomatogingivitis</a:t>
            </a:r>
            <a:r>
              <a:rPr lang="en-US" sz="2200" dirty="0" smtClean="0">
                <a:solidFill>
                  <a:schemeClr val="bg1"/>
                </a:solidFill>
              </a:rPr>
              <a:t>)</a:t>
            </a:r>
            <a:endParaRPr lang="en-US" sz="2200" dirty="0">
              <a:solidFill>
                <a:schemeClr val="bg1"/>
              </a:solidFill>
            </a:endParaRPr>
          </a:p>
          <a:p>
            <a:pPr indent="107950"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sz="2200" dirty="0" smtClean="0">
                <a:solidFill>
                  <a:schemeClr val="bg1"/>
                </a:solidFill>
              </a:rPr>
              <a:t>- </a:t>
            </a:r>
            <a:r>
              <a:rPr lang="en-US" sz="2200" dirty="0">
                <a:solidFill>
                  <a:schemeClr val="bg1"/>
                </a:solidFill>
              </a:rPr>
              <a:t>nausea, vomiting (</a:t>
            </a:r>
            <a:r>
              <a:rPr lang="en-US" sz="2200" dirty="0" smtClean="0">
                <a:solidFill>
                  <a:schemeClr val="bg1"/>
                </a:solidFill>
              </a:rPr>
              <a:t>uremic </a:t>
            </a:r>
            <a:r>
              <a:rPr lang="en-US" sz="2200" dirty="0">
                <a:solidFill>
                  <a:schemeClr val="bg1"/>
                </a:solidFill>
              </a:rPr>
              <a:t>gastritis)</a:t>
            </a:r>
          </a:p>
          <a:p>
            <a:pPr indent="107950">
              <a:spcBef>
                <a:spcPts val="0"/>
              </a:spcBef>
              <a:buFontTx/>
              <a:buNone/>
            </a:pPr>
            <a:r>
              <a:rPr lang="en-US" sz="2200" dirty="0" smtClean="0">
                <a:solidFill>
                  <a:schemeClr val="bg1"/>
                </a:solidFill>
              </a:rPr>
              <a:t>- </a:t>
            </a:r>
            <a:r>
              <a:rPr lang="en-US" sz="2200" dirty="0">
                <a:solidFill>
                  <a:schemeClr val="bg1"/>
                </a:solidFill>
              </a:rPr>
              <a:t>diarrhea (</a:t>
            </a:r>
            <a:r>
              <a:rPr lang="en-US" sz="2200" dirty="0" smtClean="0">
                <a:solidFill>
                  <a:schemeClr val="bg1"/>
                </a:solidFill>
              </a:rPr>
              <a:t>uremic </a:t>
            </a:r>
            <a:r>
              <a:rPr lang="en-US" sz="2200" dirty="0">
                <a:solidFill>
                  <a:schemeClr val="bg1"/>
                </a:solidFill>
              </a:rPr>
              <a:t>colitis)</a:t>
            </a:r>
            <a:endParaRPr lang="ru-RU" sz="2200" dirty="0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BCB4E-1EDE-424B-8B63-875A0484D2F8}" type="slidenum">
              <a:rPr lang="ru-RU" smtClean="0"/>
              <a:pPr/>
              <a:t>20</a:t>
            </a:fld>
            <a:endParaRPr lang="ru-RU"/>
          </a:p>
        </p:txBody>
      </p:sp>
      <p:sp>
        <p:nvSpPr>
          <p:cNvPr id="5" name="Rectangle 2"/>
          <p:cNvSpPr txBox="1">
            <a:spLocks noRot="1" noChangeArrowheads="1"/>
          </p:cNvSpPr>
          <p:nvPr/>
        </p:nvSpPr>
        <p:spPr>
          <a:xfrm>
            <a:off x="6372200" y="116632"/>
            <a:ext cx="2583706" cy="3856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Bef>
                <a:spcPct val="80000"/>
              </a:spcBef>
            </a:pPr>
            <a:r>
              <a:rPr lang="en-US" sz="1800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Chronic renal failure</a:t>
            </a:r>
            <a:endParaRPr lang="ru-RU" sz="1800" dirty="0">
              <a:solidFill>
                <a:schemeClr val="accent6">
                  <a:lumMod val="40000"/>
                  <a:lumOff val="60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755650" y="908720"/>
            <a:ext cx="7848600" cy="5473030"/>
          </a:xfrm>
        </p:spPr>
        <p:txBody>
          <a:bodyPr>
            <a:normAutofit lnSpcReduction="10000"/>
          </a:bodyPr>
          <a:lstStyle/>
          <a:p>
            <a:pPr algn="ctr">
              <a:spcBef>
                <a:spcPts val="0"/>
              </a:spcBef>
              <a:buFontTx/>
              <a:buNone/>
            </a:pPr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Evident period of 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CRF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(2)</a:t>
            </a:r>
          </a:p>
          <a:p>
            <a:pPr>
              <a:spcBef>
                <a:spcPts val="0"/>
              </a:spcBef>
              <a:buFontTx/>
              <a:buNone/>
            </a:pPr>
            <a:endParaRPr lang="ru-RU" sz="2000" i="1" u="sng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buFontTx/>
              <a:buNone/>
            </a:pPr>
            <a:r>
              <a:rPr lang="en-US" sz="2200" b="1" i="1" u="sng" dirty="0">
                <a:solidFill>
                  <a:schemeClr val="bg1"/>
                </a:solidFill>
              </a:rPr>
              <a:t>Clinical signs:</a:t>
            </a:r>
          </a:p>
          <a:p>
            <a:pPr>
              <a:spcBef>
                <a:spcPts val="0"/>
              </a:spcBef>
              <a:buFontTx/>
              <a:buNone/>
            </a:pPr>
            <a:endParaRPr lang="en-US" sz="2200" b="1" i="1" u="sng" dirty="0">
              <a:solidFill>
                <a:schemeClr val="bg1"/>
              </a:solidFill>
            </a:endParaRPr>
          </a:p>
          <a:p>
            <a:pPr indent="-247650"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en-US" sz="2200" b="1" dirty="0">
                <a:solidFill>
                  <a:schemeClr val="bg1"/>
                </a:solidFill>
              </a:rPr>
              <a:t>Affection of </a:t>
            </a:r>
            <a:r>
              <a:rPr lang="en-US" sz="2200" b="1" dirty="0" smtClean="0">
                <a:solidFill>
                  <a:schemeClr val="bg1"/>
                </a:solidFill>
              </a:rPr>
              <a:t>mucosa </a:t>
            </a:r>
            <a:r>
              <a:rPr lang="en-US" sz="2200" b="1" dirty="0">
                <a:solidFill>
                  <a:schemeClr val="bg1"/>
                </a:solidFill>
              </a:rPr>
              <a:t>of respiratory tracts </a:t>
            </a:r>
          </a:p>
          <a:p>
            <a:pPr indent="381000">
              <a:spcBef>
                <a:spcPts val="0"/>
              </a:spcBef>
              <a:buFontTx/>
              <a:buNone/>
            </a:pP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smtClean="0">
                <a:solidFill>
                  <a:schemeClr val="bg1"/>
                </a:solidFill>
              </a:rPr>
              <a:t>- </a:t>
            </a:r>
            <a:r>
              <a:rPr lang="en-US" sz="2200" dirty="0" err="1" smtClean="0">
                <a:solidFill>
                  <a:schemeClr val="bg1"/>
                </a:solidFill>
              </a:rPr>
              <a:t>signes</a:t>
            </a:r>
            <a:r>
              <a:rPr lang="en-US" sz="2200" dirty="0" smtClean="0">
                <a:solidFill>
                  <a:schemeClr val="bg1"/>
                </a:solidFill>
              </a:rPr>
              <a:t> of uremic </a:t>
            </a:r>
            <a:r>
              <a:rPr lang="en-US" sz="2200" dirty="0">
                <a:solidFill>
                  <a:schemeClr val="bg1"/>
                </a:solidFill>
              </a:rPr>
              <a:t>laryngitis, </a:t>
            </a:r>
            <a:r>
              <a:rPr lang="en-US" sz="2200" dirty="0" err="1">
                <a:solidFill>
                  <a:schemeClr val="bg1"/>
                </a:solidFill>
              </a:rPr>
              <a:t>tracheitis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smtClean="0">
                <a:solidFill>
                  <a:schemeClr val="bg1"/>
                </a:solidFill>
              </a:rPr>
              <a:t>bronchitis</a:t>
            </a:r>
          </a:p>
          <a:p>
            <a:pPr>
              <a:spcBef>
                <a:spcPts val="0"/>
              </a:spcBef>
              <a:buFontTx/>
              <a:buNone/>
            </a:pPr>
            <a:endParaRPr lang="en-US" sz="2200" b="1" dirty="0" smtClean="0">
              <a:solidFill>
                <a:schemeClr val="bg1"/>
              </a:solidFill>
            </a:endParaRPr>
          </a:p>
          <a:p>
            <a:pPr indent="-247650"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en-US" sz="2200" b="1" dirty="0" smtClean="0">
                <a:solidFill>
                  <a:schemeClr val="bg1"/>
                </a:solidFill>
              </a:rPr>
              <a:t>Affection </a:t>
            </a:r>
            <a:r>
              <a:rPr lang="en-US" sz="2200" b="1" dirty="0">
                <a:solidFill>
                  <a:schemeClr val="bg1"/>
                </a:solidFill>
              </a:rPr>
              <a:t>of skin</a:t>
            </a:r>
          </a:p>
          <a:p>
            <a:pPr indent="381000">
              <a:spcBef>
                <a:spcPts val="0"/>
              </a:spcBef>
              <a:buFontTx/>
              <a:buNone/>
            </a:pPr>
            <a:r>
              <a:rPr lang="en-US" sz="2200" i="1" dirty="0" smtClean="0">
                <a:solidFill>
                  <a:schemeClr val="bg1"/>
                </a:solidFill>
              </a:rPr>
              <a:t>- </a:t>
            </a:r>
            <a:r>
              <a:rPr lang="en-US" sz="2200" i="1" u="sng" dirty="0" smtClean="0">
                <a:solidFill>
                  <a:schemeClr val="bg1"/>
                </a:solidFill>
              </a:rPr>
              <a:t>Complaints</a:t>
            </a:r>
            <a:r>
              <a:rPr lang="en-US" sz="2200" i="1" dirty="0">
                <a:solidFill>
                  <a:schemeClr val="bg1"/>
                </a:solidFill>
              </a:rPr>
              <a:t>: </a:t>
            </a:r>
            <a:r>
              <a:rPr lang="en-US" sz="2200" dirty="0">
                <a:solidFill>
                  <a:schemeClr val="bg1"/>
                </a:solidFill>
              </a:rPr>
              <a:t>on a painful skin itch</a:t>
            </a:r>
          </a:p>
          <a:p>
            <a:pPr marL="1882775" indent="-1158875">
              <a:spcBef>
                <a:spcPts val="0"/>
              </a:spcBef>
              <a:buFontTx/>
              <a:buNone/>
            </a:pPr>
            <a:r>
              <a:rPr lang="en-US" sz="2200" i="1" dirty="0" smtClean="0">
                <a:solidFill>
                  <a:schemeClr val="bg1"/>
                </a:solidFill>
              </a:rPr>
              <a:t>- </a:t>
            </a:r>
            <a:r>
              <a:rPr lang="en-US" sz="2200" i="1" u="sng" dirty="0" smtClean="0">
                <a:solidFill>
                  <a:schemeClr val="bg1"/>
                </a:solidFill>
              </a:rPr>
              <a:t>At </a:t>
            </a:r>
            <a:r>
              <a:rPr lang="en-US" sz="2200" i="1" u="sng" dirty="0">
                <a:solidFill>
                  <a:schemeClr val="bg1"/>
                </a:solidFill>
              </a:rPr>
              <a:t>survey</a:t>
            </a:r>
            <a:r>
              <a:rPr lang="en-US" sz="2200" dirty="0">
                <a:solidFill>
                  <a:schemeClr val="bg1"/>
                </a:solidFill>
              </a:rPr>
              <a:t>: having combed traces, urea crystals in the form of dust of pale yellow color</a:t>
            </a:r>
          </a:p>
          <a:p>
            <a:pPr>
              <a:spcBef>
                <a:spcPts val="0"/>
              </a:spcBef>
              <a:buFontTx/>
              <a:buNone/>
            </a:pPr>
            <a:endParaRPr lang="en-US" sz="2200" b="1" i="1" u="sng" dirty="0">
              <a:solidFill>
                <a:schemeClr val="bg1"/>
              </a:solidFill>
            </a:endParaRPr>
          </a:p>
          <a:p>
            <a:pPr indent="-247650"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en-US" sz="2200" b="1" dirty="0" smtClean="0">
                <a:solidFill>
                  <a:schemeClr val="bg1"/>
                </a:solidFill>
              </a:rPr>
              <a:t>Affection of </a:t>
            </a:r>
            <a:r>
              <a:rPr lang="en-US" sz="2200" b="1" dirty="0">
                <a:solidFill>
                  <a:schemeClr val="bg1"/>
                </a:solidFill>
              </a:rPr>
              <a:t>serous </a:t>
            </a:r>
            <a:r>
              <a:rPr lang="en-US" sz="2200" b="1" dirty="0" smtClean="0">
                <a:solidFill>
                  <a:schemeClr val="bg1"/>
                </a:solidFill>
              </a:rPr>
              <a:t>membranes</a:t>
            </a:r>
            <a:endParaRPr lang="en-US" sz="2200" b="1" dirty="0">
              <a:solidFill>
                <a:schemeClr val="bg1"/>
              </a:solidFill>
            </a:endParaRPr>
          </a:p>
          <a:p>
            <a:pPr marL="3767138" indent="-3043238">
              <a:spcBef>
                <a:spcPts val="0"/>
              </a:spcBef>
              <a:buFontTx/>
              <a:buNone/>
            </a:pPr>
            <a:r>
              <a:rPr lang="en-US" sz="2200" b="1" dirty="0">
                <a:solidFill>
                  <a:schemeClr val="bg1"/>
                </a:solidFill>
              </a:rPr>
              <a:t> </a:t>
            </a:r>
            <a:r>
              <a:rPr lang="en-US" sz="2200" b="1" dirty="0" smtClean="0">
                <a:solidFill>
                  <a:schemeClr val="bg1"/>
                </a:solidFill>
              </a:rPr>
              <a:t>- </a:t>
            </a:r>
            <a:r>
              <a:rPr lang="en-US" sz="2200" i="1" u="sng" dirty="0" smtClean="0">
                <a:solidFill>
                  <a:schemeClr val="bg1"/>
                </a:solidFill>
              </a:rPr>
              <a:t>Auscultation </a:t>
            </a:r>
            <a:r>
              <a:rPr lang="en-US" sz="2200" i="1" u="sng" dirty="0">
                <a:solidFill>
                  <a:schemeClr val="bg1"/>
                </a:solidFill>
              </a:rPr>
              <a:t>of heart</a:t>
            </a:r>
            <a:r>
              <a:rPr lang="en-US" sz="2200" dirty="0">
                <a:solidFill>
                  <a:schemeClr val="bg1"/>
                </a:solidFill>
              </a:rPr>
              <a:t>: pericardial rub </a:t>
            </a:r>
            <a:r>
              <a:rPr lang="en-US" sz="2200" dirty="0" smtClean="0">
                <a:solidFill>
                  <a:schemeClr val="bg1"/>
                </a:solidFill>
              </a:rPr>
              <a:t>(in uremic </a:t>
            </a:r>
            <a:r>
              <a:rPr lang="en-US" sz="2200" dirty="0">
                <a:solidFill>
                  <a:schemeClr val="bg1"/>
                </a:solidFill>
              </a:rPr>
              <a:t>pericarditis)</a:t>
            </a:r>
            <a:endParaRPr lang="ru-RU" sz="2200" dirty="0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BCB4E-1EDE-424B-8B63-875A0484D2F8}" type="slidenum">
              <a:rPr lang="ru-RU" smtClean="0"/>
              <a:pPr/>
              <a:t>21</a:t>
            </a:fld>
            <a:endParaRPr lang="ru-RU"/>
          </a:p>
        </p:txBody>
      </p:sp>
      <p:sp>
        <p:nvSpPr>
          <p:cNvPr id="5" name="Rectangle 2"/>
          <p:cNvSpPr txBox="1">
            <a:spLocks noRot="1" noChangeArrowheads="1"/>
          </p:cNvSpPr>
          <p:nvPr/>
        </p:nvSpPr>
        <p:spPr>
          <a:xfrm>
            <a:off x="6372200" y="116632"/>
            <a:ext cx="2583706" cy="3856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Bef>
                <a:spcPct val="80000"/>
              </a:spcBef>
            </a:pPr>
            <a:r>
              <a:rPr lang="en-US" sz="1800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Chronic renal failure</a:t>
            </a:r>
            <a:endParaRPr lang="ru-RU" sz="1800" dirty="0">
              <a:solidFill>
                <a:schemeClr val="accent6">
                  <a:lumMod val="40000"/>
                  <a:lumOff val="60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611560" y="908720"/>
            <a:ext cx="7992616" cy="5472608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FontTx/>
              <a:buNone/>
            </a:pPr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Evident period of 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CRF 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(3</a:t>
            </a:r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>
              <a:spcBef>
                <a:spcPts val="0"/>
              </a:spcBef>
              <a:buFontTx/>
              <a:buNone/>
            </a:pPr>
            <a:endParaRPr lang="ru-RU" sz="2000" i="1" u="sng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buFontTx/>
              <a:buNone/>
            </a:pPr>
            <a:r>
              <a:rPr lang="en-US" sz="2200" b="1" i="1" u="sng" dirty="0">
                <a:solidFill>
                  <a:schemeClr val="bg1"/>
                </a:solidFill>
              </a:rPr>
              <a:t>Clinical signs</a:t>
            </a:r>
            <a:r>
              <a:rPr lang="en-US" sz="2200" dirty="0">
                <a:solidFill>
                  <a:schemeClr val="bg1"/>
                </a:solidFill>
              </a:rPr>
              <a:t>:</a:t>
            </a:r>
          </a:p>
          <a:p>
            <a:pPr>
              <a:spcBef>
                <a:spcPts val="0"/>
              </a:spcBef>
              <a:buFontTx/>
              <a:buNone/>
            </a:pPr>
            <a:endParaRPr lang="en-US" sz="2200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en-US" sz="2200" b="1" dirty="0">
                <a:solidFill>
                  <a:schemeClr val="bg1"/>
                </a:solidFill>
              </a:rPr>
              <a:t>Symptoms of common intoxication</a:t>
            </a:r>
          </a:p>
          <a:p>
            <a:pPr marL="627063" indent="-176213">
              <a:spcBef>
                <a:spcPts val="0"/>
              </a:spcBef>
              <a:buFontTx/>
              <a:buNone/>
            </a:pPr>
            <a:r>
              <a:rPr lang="en-US" sz="2200" dirty="0" smtClean="0">
                <a:solidFill>
                  <a:schemeClr val="bg1"/>
                </a:solidFill>
              </a:rPr>
              <a:t>- Disorder  </a:t>
            </a:r>
            <a:r>
              <a:rPr lang="en-US" sz="2200" dirty="0">
                <a:solidFill>
                  <a:schemeClr val="bg1"/>
                </a:solidFill>
              </a:rPr>
              <a:t>of memory and dream, increased fatigue, </a:t>
            </a:r>
            <a:r>
              <a:rPr lang="en-US" sz="2200" dirty="0" smtClean="0">
                <a:solidFill>
                  <a:schemeClr val="bg1"/>
                </a:solidFill>
              </a:rPr>
              <a:t>dull headache</a:t>
            </a:r>
            <a:r>
              <a:rPr lang="en-US" sz="2200" dirty="0">
                <a:solidFill>
                  <a:schemeClr val="bg1"/>
                </a:solidFill>
              </a:rPr>
              <a:t>, develops drowsiness and apathy</a:t>
            </a:r>
          </a:p>
          <a:p>
            <a:pPr>
              <a:spcBef>
                <a:spcPts val="0"/>
              </a:spcBef>
              <a:buFontTx/>
              <a:buNone/>
            </a:pPr>
            <a:endParaRPr lang="en-US" sz="2200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en-US" sz="2200" b="1" dirty="0">
                <a:solidFill>
                  <a:schemeClr val="bg1"/>
                </a:solidFill>
              </a:rPr>
              <a:t>Vision disorders</a:t>
            </a:r>
          </a:p>
          <a:p>
            <a:pPr marL="627063" indent="-176213">
              <a:spcBef>
                <a:spcPts val="0"/>
              </a:spcBef>
              <a:buFontTx/>
              <a:buNone/>
            </a:pPr>
            <a:r>
              <a:rPr lang="en-US" sz="2200" dirty="0" smtClean="0">
                <a:solidFill>
                  <a:schemeClr val="bg1"/>
                </a:solidFill>
              </a:rPr>
              <a:t>- At </a:t>
            </a:r>
            <a:r>
              <a:rPr lang="en-US" sz="2200" dirty="0">
                <a:solidFill>
                  <a:schemeClr val="bg1"/>
                </a:solidFill>
              </a:rPr>
              <a:t>research of an </a:t>
            </a:r>
            <a:r>
              <a:rPr lang="en-US" sz="2200" dirty="0" smtClean="0">
                <a:solidFill>
                  <a:schemeClr val="bg1"/>
                </a:solidFill>
              </a:rPr>
              <a:t>eye fundus: </a:t>
            </a:r>
            <a:r>
              <a:rPr lang="en-US" sz="2200" dirty="0">
                <a:solidFill>
                  <a:schemeClr val="bg1"/>
                </a:solidFill>
              </a:rPr>
              <a:t>narrowing of arteries, a </a:t>
            </a:r>
            <a:r>
              <a:rPr lang="en-US" sz="2200" dirty="0" err="1">
                <a:solidFill>
                  <a:schemeClr val="bg1"/>
                </a:solidFill>
              </a:rPr>
              <a:t>phlebectasia</a:t>
            </a:r>
            <a:r>
              <a:rPr lang="en-US" sz="2200" dirty="0">
                <a:solidFill>
                  <a:schemeClr val="bg1"/>
                </a:solidFill>
              </a:rPr>
              <a:t>, a papilledema, </a:t>
            </a:r>
            <a:r>
              <a:rPr lang="en-US" sz="2200" dirty="0" smtClean="0">
                <a:solidFill>
                  <a:schemeClr val="bg1"/>
                </a:solidFill>
              </a:rPr>
              <a:t>hazy foci </a:t>
            </a:r>
            <a:r>
              <a:rPr lang="en-US" sz="2200" dirty="0">
                <a:solidFill>
                  <a:schemeClr val="bg1"/>
                </a:solidFill>
              </a:rPr>
              <a:t>on </a:t>
            </a:r>
            <a:r>
              <a:rPr lang="en-US" sz="2200" dirty="0" smtClean="0">
                <a:solidFill>
                  <a:schemeClr val="bg1"/>
                </a:solidFill>
              </a:rPr>
              <a:t>retina (</a:t>
            </a:r>
            <a:r>
              <a:rPr lang="en-US" sz="2200" dirty="0" err="1">
                <a:solidFill>
                  <a:schemeClr val="bg1"/>
                </a:solidFill>
              </a:rPr>
              <a:t>neuroretinitis</a:t>
            </a:r>
            <a:r>
              <a:rPr lang="en-US" sz="2200" dirty="0">
                <a:solidFill>
                  <a:schemeClr val="bg1"/>
                </a:solidFill>
              </a:rPr>
              <a:t>)</a:t>
            </a:r>
          </a:p>
          <a:p>
            <a:pPr>
              <a:spcBef>
                <a:spcPts val="0"/>
              </a:spcBef>
              <a:buFontTx/>
              <a:buNone/>
            </a:pPr>
            <a:endParaRPr lang="en-US" sz="2200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en-US" sz="2200" b="1" dirty="0">
                <a:solidFill>
                  <a:schemeClr val="bg1"/>
                </a:solidFill>
              </a:rPr>
              <a:t>Metabolic disorders</a:t>
            </a:r>
          </a:p>
          <a:p>
            <a:pPr indent="107950">
              <a:spcBef>
                <a:spcPts val="0"/>
              </a:spcBef>
              <a:buFontTx/>
              <a:buNone/>
            </a:pPr>
            <a:r>
              <a:rPr lang="en-US" sz="2200" dirty="0" smtClean="0">
                <a:solidFill>
                  <a:schemeClr val="bg1"/>
                </a:solidFill>
              </a:rPr>
              <a:t>- At </a:t>
            </a:r>
            <a:r>
              <a:rPr lang="en-US" sz="2200" dirty="0">
                <a:solidFill>
                  <a:schemeClr val="bg1"/>
                </a:solidFill>
              </a:rPr>
              <a:t>survey: cachexia</a:t>
            </a:r>
            <a:endParaRPr lang="ru-RU" sz="2200" dirty="0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BCB4E-1EDE-424B-8B63-875A0484D2F8}" type="slidenum">
              <a:rPr lang="ru-RU" smtClean="0"/>
              <a:pPr/>
              <a:t>22</a:t>
            </a:fld>
            <a:endParaRPr lang="ru-RU"/>
          </a:p>
        </p:txBody>
      </p:sp>
      <p:sp>
        <p:nvSpPr>
          <p:cNvPr id="5" name="Rectangle 2"/>
          <p:cNvSpPr txBox="1">
            <a:spLocks noRot="1" noChangeArrowheads="1"/>
          </p:cNvSpPr>
          <p:nvPr/>
        </p:nvSpPr>
        <p:spPr>
          <a:xfrm>
            <a:off x="6372200" y="116632"/>
            <a:ext cx="2583706" cy="3856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Bef>
                <a:spcPct val="80000"/>
              </a:spcBef>
            </a:pPr>
            <a:r>
              <a:rPr lang="en-US" sz="1800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Chronic renal failure</a:t>
            </a:r>
            <a:endParaRPr lang="ru-RU" sz="1800" dirty="0">
              <a:solidFill>
                <a:schemeClr val="accent6">
                  <a:lumMod val="40000"/>
                  <a:lumOff val="60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755650" y="1557338"/>
            <a:ext cx="7848600" cy="3600450"/>
          </a:xfrm>
        </p:spPr>
        <p:txBody>
          <a:bodyPr/>
          <a:lstStyle/>
          <a:p>
            <a:pPr algn="ctr">
              <a:spcBef>
                <a:spcPts val="0"/>
              </a:spcBef>
              <a:buFontTx/>
              <a:buNone/>
            </a:pPr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Evident period of 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CRF  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(4</a:t>
            </a:r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>
              <a:spcBef>
                <a:spcPts val="0"/>
              </a:spcBef>
              <a:buFontTx/>
              <a:buNone/>
            </a:pPr>
            <a:endParaRPr lang="ru-RU" sz="2000" i="1" u="sng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buFontTx/>
              <a:buNone/>
            </a:pPr>
            <a:r>
              <a:rPr lang="en-US" sz="2200" b="1" i="1" u="sng" dirty="0">
                <a:solidFill>
                  <a:schemeClr val="bg1"/>
                </a:solidFill>
              </a:rPr>
              <a:t>Clinical signs:</a:t>
            </a:r>
          </a:p>
          <a:p>
            <a:pPr>
              <a:spcBef>
                <a:spcPts val="0"/>
              </a:spcBef>
              <a:buFontTx/>
              <a:buNone/>
            </a:pPr>
            <a:endParaRPr lang="en-US" sz="2200" b="1" i="1" u="sng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sz="2200" b="1" dirty="0" smtClean="0">
                <a:solidFill>
                  <a:schemeClr val="bg1"/>
                </a:solidFill>
              </a:rPr>
              <a:t>Hematopoiesis affection</a:t>
            </a:r>
            <a:endParaRPr lang="en-US" sz="2200" b="1" dirty="0">
              <a:solidFill>
                <a:schemeClr val="bg1"/>
              </a:solidFill>
            </a:endParaRPr>
          </a:p>
          <a:p>
            <a:pPr indent="107950"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sz="2200" dirty="0" smtClean="0">
                <a:solidFill>
                  <a:schemeClr val="bg1"/>
                </a:solidFill>
              </a:rPr>
              <a:t>Uremic </a:t>
            </a:r>
            <a:r>
              <a:rPr lang="en-US" sz="2200" dirty="0">
                <a:solidFill>
                  <a:schemeClr val="bg1"/>
                </a:solidFill>
              </a:rPr>
              <a:t>anemia</a:t>
            </a:r>
          </a:p>
          <a:p>
            <a:pPr indent="107950"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sz="2200" dirty="0" smtClean="0">
                <a:solidFill>
                  <a:schemeClr val="bg1"/>
                </a:solidFill>
              </a:rPr>
              <a:t>Leukocytosis</a:t>
            </a:r>
            <a:endParaRPr lang="en-US" sz="2200" dirty="0">
              <a:solidFill>
                <a:schemeClr val="bg1"/>
              </a:solidFill>
            </a:endParaRPr>
          </a:p>
          <a:p>
            <a:pPr indent="107950"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sz="2200" dirty="0" smtClean="0">
                <a:solidFill>
                  <a:schemeClr val="bg1"/>
                </a:solidFill>
              </a:rPr>
              <a:t>Thrombocytopenia</a:t>
            </a:r>
            <a:endParaRPr lang="en-US" sz="2200" dirty="0">
              <a:solidFill>
                <a:schemeClr val="bg1"/>
              </a:solidFill>
            </a:endParaRPr>
          </a:p>
          <a:p>
            <a:pPr indent="107950">
              <a:spcBef>
                <a:spcPts val="0"/>
              </a:spcBef>
              <a:buFontTx/>
              <a:buNone/>
            </a:pPr>
            <a:r>
              <a:rPr lang="en-US" sz="2200" dirty="0" smtClean="0">
                <a:solidFill>
                  <a:schemeClr val="bg1"/>
                </a:solidFill>
              </a:rPr>
              <a:t>Hemorrhagic </a:t>
            </a:r>
            <a:r>
              <a:rPr lang="en-US" sz="2200" dirty="0">
                <a:solidFill>
                  <a:schemeClr val="bg1"/>
                </a:solidFill>
              </a:rPr>
              <a:t>syndrome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BCB4E-1EDE-424B-8B63-875A0484D2F8}" type="slidenum">
              <a:rPr lang="ru-RU" smtClean="0"/>
              <a:pPr/>
              <a:t>23</a:t>
            </a:fld>
            <a:endParaRPr lang="ru-RU"/>
          </a:p>
        </p:txBody>
      </p:sp>
      <p:sp>
        <p:nvSpPr>
          <p:cNvPr id="5" name="Rectangle 2"/>
          <p:cNvSpPr txBox="1">
            <a:spLocks noRot="1" noChangeArrowheads="1"/>
          </p:cNvSpPr>
          <p:nvPr/>
        </p:nvSpPr>
        <p:spPr>
          <a:xfrm>
            <a:off x="6372200" y="116632"/>
            <a:ext cx="2583706" cy="3856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Bef>
                <a:spcPct val="80000"/>
              </a:spcBef>
            </a:pPr>
            <a:r>
              <a:rPr lang="en-US" sz="1800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Chronic renal failure</a:t>
            </a:r>
            <a:endParaRPr lang="ru-RU" sz="1800" dirty="0">
              <a:solidFill>
                <a:schemeClr val="accent6">
                  <a:lumMod val="40000"/>
                  <a:lumOff val="60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 l="33873" r="31961" b="53077"/>
          <a:stretch>
            <a:fillRect/>
          </a:stretch>
        </p:blipFill>
        <p:spPr bwMode="auto">
          <a:xfrm>
            <a:off x="251520" y="1268760"/>
            <a:ext cx="4248472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708920"/>
            <a:ext cx="4286250" cy="366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BCB4E-1EDE-424B-8B63-875A0484D2F8}" type="slidenum">
              <a:rPr lang="ru-RU" smtClean="0"/>
              <a:pPr/>
              <a:t>24</a:t>
            </a:fld>
            <a:endParaRPr lang="ru-RU"/>
          </a:p>
        </p:txBody>
      </p:sp>
      <p:sp>
        <p:nvSpPr>
          <p:cNvPr id="3" name="Rectangle 2"/>
          <p:cNvSpPr/>
          <p:nvPr/>
        </p:nvSpPr>
        <p:spPr>
          <a:xfrm>
            <a:off x="6610345" y="332656"/>
            <a:ext cx="2249334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  <a:spcBef>
                <a:spcPct val="80000"/>
              </a:spcBef>
            </a:pPr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Chronic renal failure</a:t>
            </a:r>
            <a:endParaRPr lang="ru-RU" dirty="0">
              <a:solidFill>
                <a:schemeClr val="accent6">
                  <a:lumMod val="40000"/>
                  <a:lumOff val="60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77105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Stomach hyperemia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 CRF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71700" y="2286794"/>
            <a:ext cx="4800600" cy="315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BCB4E-1EDE-424B-8B63-875A0484D2F8}" type="slidenum">
              <a:rPr lang="ru-RU" smtClean="0"/>
              <a:pPr/>
              <a:t>25</a:t>
            </a:fld>
            <a:endParaRPr lang="ru-RU"/>
          </a:p>
        </p:txBody>
      </p:sp>
      <p:sp>
        <p:nvSpPr>
          <p:cNvPr id="3" name="Rectangle 2"/>
          <p:cNvSpPr/>
          <p:nvPr/>
        </p:nvSpPr>
        <p:spPr>
          <a:xfrm>
            <a:off x="6732240" y="175690"/>
            <a:ext cx="2249334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  <a:spcBef>
                <a:spcPct val="80000"/>
              </a:spcBef>
            </a:pPr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Chronic renal failure</a:t>
            </a:r>
            <a:endParaRPr lang="ru-RU" dirty="0">
              <a:solidFill>
                <a:schemeClr val="accent6">
                  <a:lumMod val="40000"/>
                  <a:lumOff val="60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755650" y="1196975"/>
            <a:ext cx="7848600" cy="4752975"/>
          </a:xfrm>
        </p:spPr>
        <p:txBody>
          <a:bodyPr>
            <a:normAutofit fontScale="92500" lnSpcReduction="20000"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n-US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Uremic coma</a:t>
            </a:r>
          </a:p>
          <a:p>
            <a:pPr>
              <a:lnSpc>
                <a:spcPct val="110000"/>
              </a:lnSpc>
              <a:spcBef>
                <a:spcPts val="0"/>
              </a:spcBef>
              <a:buFontTx/>
              <a:buNone/>
            </a:pPr>
            <a:endParaRPr lang="en-US" sz="2400" b="1" dirty="0">
              <a:solidFill>
                <a:schemeClr val="bg1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n-US" sz="2400" b="1" dirty="0">
                <a:solidFill>
                  <a:schemeClr val="bg1"/>
                </a:solidFill>
              </a:rPr>
              <a:t>- The periods of retardation alternate with the exaltation </a:t>
            </a:r>
            <a:r>
              <a:rPr lang="en-US" sz="2400" b="1" dirty="0" smtClean="0">
                <a:solidFill>
                  <a:schemeClr val="bg1"/>
                </a:solidFill>
              </a:rPr>
              <a:t>periods and </a:t>
            </a:r>
            <a:r>
              <a:rPr lang="en-US" sz="2400" b="1" dirty="0">
                <a:solidFill>
                  <a:schemeClr val="bg1"/>
                </a:solidFill>
              </a:rPr>
              <a:t>hallucinations</a:t>
            </a:r>
          </a:p>
          <a:p>
            <a:pPr>
              <a:lnSpc>
                <a:spcPct val="110000"/>
              </a:lnSpc>
              <a:spcBef>
                <a:spcPts val="0"/>
              </a:spcBef>
              <a:buFontTx/>
              <a:buNone/>
            </a:pPr>
            <a:endParaRPr lang="en-US" sz="2400" b="1" dirty="0">
              <a:solidFill>
                <a:schemeClr val="bg1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n-US" sz="2400" b="1" dirty="0">
                <a:solidFill>
                  <a:schemeClr val="bg1"/>
                </a:solidFill>
              </a:rPr>
              <a:t>- </a:t>
            </a:r>
            <a:r>
              <a:rPr lang="en-US" sz="2400" b="1" dirty="0" err="1">
                <a:solidFill>
                  <a:schemeClr val="bg1"/>
                </a:solidFill>
              </a:rPr>
              <a:t>Kussmaul's</a:t>
            </a:r>
            <a:r>
              <a:rPr lang="en-US" sz="2400" b="1" dirty="0">
                <a:solidFill>
                  <a:schemeClr val="bg1"/>
                </a:solidFill>
              </a:rPr>
              <a:t> respiration (noisy, deep, infrequent),</a:t>
            </a:r>
          </a:p>
          <a:p>
            <a:pPr marL="177800" indent="-177800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n-US" sz="2400" b="1" dirty="0">
                <a:solidFill>
                  <a:schemeClr val="bg1"/>
                </a:solidFill>
              </a:rPr>
              <a:t>  </a:t>
            </a:r>
            <a:r>
              <a:rPr lang="en-US" sz="2400" b="1" dirty="0" smtClean="0">
                <a:solidFill>
                  <a:schemeClr val="bg1"/>
                </a:solidFill>
              </a:rPr>
              <a:t> sometimes </a:t>
            </a:r>
            <a:r>
              <a:rPr lang="en-US" sz="2400" b="1" dirty="0" err="1">
                <a:solidFill>
                  <a:schemeClr val="bg1"/>
                </a:solidFill>
              </a:rPr>
              <a:t>Cheyn-Stokes's</a:t>
            </a:r>
            <a:r>
              <a:rPr lang="en-US" sz="2400" b="1" dirty="0">
                <a:solidFill>
                  <a:schemeClr val="bg1"/>
                </a:solidFill>
              </a:rPr>
              <a:t> respiration (variable increase and </a:t>
            </a:r>
            <a:r>
              <a:rPr lang="en-US" sz="2400" b="1" dirty="0" smtClean="0">
                <a:solidFill>
                  <a:schemeClr val="bg1"/>
                </a:solidFill>
              </a:rPr>
              <a:t> weakening </a:t>
            </a:r>
            <a:r>
              <a:rPr lang="en-US" sz="2400" b="1" dirty="0">
                <a:solidFill>
                  <a:schemeClr val="bg1"/>
                </a:solidFill>
              </a:rPr>
              <a:t>of respiration)</a:t>
            </a:r>
          </a:p>
          <a:p>
            <a:pPr>
              <a:lnSpc>
                <a:spcPct val="110000"/>
              </a:lnSpc>
              <a:spcBef>
                <a:spcPts val="0"/>
              </a:spcBef>
              <a:buFontTx/>
              <a:buNone/>
            </a:pPr>
            <a:endParaRPr lang="en-US" sz="2400" b="1" dirty="0">
              <a:solidFill>
                <a:schemeClr val="bg1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n-US" sz="2400" b="1" dirty="0">
                <a:solidFill>
                  <a:schemeClr val="bg1"/>
                </a:solidFill>
              </a:rPr>
              <a:t>- Deep coma</a:t>
            </a:r>
          </a:p>
          <a:p>
            <a:pPr>
              <a:lnSpc>
                <a:spcPct val="110000"/>
              </a:lnSpc>
              <a:spcBef>
                <a:spcPts val="0"/>
              </a:spcBef>
              <a:buFontTx/>
              <a:buNone/>
            </a:pPr>
            <a:endParaRPr lang="en-US" sz="2400" b="1" dirty="0">
              <a:solidFill>
                <a:schemeClr val="bg1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n-US" sz="2400" b="1" dirty="0">
                <a:solidFill>
                  <a:schemeClr val="bg1"/>
                </a:solidFill>
              </a:rPr>
              <a:t>- Muscle </a:t>
            </a:r>
            <a:r>
              <a:rPr lang="en-US" sz="2400" b="1" dirty="0" err="1">
                <a:solidFill>
                  <a:schemeClr val="bg1"/>
                </a:solidFill>
              </a:rPr>
              <a:t>twitchings</a:t>
            </a:r>
            <a:endParaRPr lang="en-US" sz="2400" b="1" dirty="0">
              <a:solidFill>
                <a:schemeClr val="bg1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Tx/>
              <a:buNone/>
            </a:pPr>
            <a:endParaRPr lang="en-US" sz="2400" b="1" dirty="0">
              <a:solidFill>
                <a:schemeClr val="bg1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n-US" sz="2400" b="1" dirty="0">
                <a:solidFill>
                  <a:schemeClr val="bg1"/>
                </a:solidFill>
              </a:rPr>
              <a:t>- Lethal outcome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BCB4E-1EDE-424B-8B63-875A0484D2F8}" type="slidenum">
              <a:rPr lang="ru-RU" smtClean="0"/>
              <a:pPr/>
              <a:t>26</a:t>
            </a:fld>
            <a:endParaRPr lang="ru-RU"/>
          </a:p>
        </p:txBody>
      </p:sp>
      <p:sp>
        <p:nvSpPr>
          <p:cNvPr id="5" name="Rectangle 4"/>
          <p:cNvSpPr/>
          <p:nvPr/>
        </p:nvSpPr>
        <p:spPr>
          <a:xfrm>
            <a:off x="6732240" y="175690"/>
            <a:ext cx="2249334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  <a:spcBef>
                <a:spcPct val="80000"/>
              </a:spcBef>
            </a:pPr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Chronic renal failure</a:t>
            </a:r>
            <a:endParaRPr lang="ru-RU" dirty="0">
              <a:solidFill>
                <a:schemeClr val="accent6">
                  <a:lumMod val="40000"/>
                  <a:lumOff val="60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Thank you for attention</a:t>
            </a: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!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5" name="Содержимое 4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4175" y="2320131"/>
            <a:ext cx="329565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BCB4E-1EDE-424B-8B63-875A0484D2F8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39552" y="332656"/>
            <a:ext cx="8135938" cy="43180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  <a:spcBef>
                <a:spcPct val="80000"/>
              </a:spcBef>
            </a:pPr>
            <a:r>
              <a:rPr lang="en-US" sz="2800" b="1" dirty="0" smtClean="0">
                <a:solidFill>
                  <a:srgbClr val="FFFF00"/>
                </a:solidFill>
                <a:latin typeface="Arial" charset="0"/>
              </a:rPr>
              <a:t>Urinary syndrome</a:t>
            </a:r>
            <a:r>
              <a:rPr lang="ru-RU" sz="2800" b="1" dirty="0" smtClean="0">
                <a:solidFill>
                  <a:srgbClr val="FFFF00"/>
                </a:solidFill>
                <a:latin typeface="Arial" charset="0"/>
              </a:rPr>
              <a:t> </a:t>
            </a:r>
            <a:endParaRPr lang="ru-RU" sz="2800" b="1" dirty="0">
              <a:latin typeface="Arial" charset="0"/>
            </a:endParaRPr>
          </a:p>
        </p:txBody>
      </p:sp>
      <p:sp>
        <p:nvSpPr>
          <p:cNvPr id="1536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467544" y="836712"/>
            <a:ext cx="8352928" cy="5616624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FontTx/>
              <a:buNone/>
            </a:pPr>
            <a:r>
              <a:rPr lang="ru-RU" sz="2400" b="1" dirty="0" smtClean="0">
                <a:solidFill>
                  <a:schemeClr val="bg1"/>
                </a:solidFill>
              </a:rPr>
              <a:t>- </a:t>
            </a:r>
            <a:r>
              <a:rPr lang="en-US" sz="2400" b="1" dirty="0" smtClean="0">
                <a:solidFill>
                  <a:schemeClr val="bg1"/>
                </a:solidFill>
              </a:rPr>
              <a:t>appearance </a:t>
            </a:r>
            <a:r>
              <a:rPr lang="en-US" sz="2400" b="1" dirty="0">
                <a:solidFill>
                  <a:schemeClr val="bg1"/>
                </a:solidFill>
              </a:rPr>
              <a:t>in urine of protein, erythrocytes, leukocytes and cylinders</a:t>
            </a:r>
            <a:endParaRPr lang="ru-RU" sz="2400" b="1" dirty="0" smtClean="0">
              <a:solidFill>
                <a:schemeClr val="bg1"/>
              </a:solidFill>
            </a:endParaRPr>
          </a:p>
          <a:p>
            <a:pPr algn="ctr">
              <a:spcBef>
                <a:spcPts val="0"/>
              </a:spcBef>
              <a:buFontTx/>
              <a:buNone/>
            </a:pPr>
            <a:endParaRPr lang="ru-RU" sz="2000" dirty="0" smtClean="0">
              <a:solidFill>
                <a:schemeClr val="bg1"/>
              </a:solidFill>
            </a:endParaRPr>
          </a:p>
          <a:p>
            <a:pPr algn="ctr">
              <a:spcBef>
                <a:spcPts val="0"/>
              </a:spcBef>
              <a:spcAft>
                <a:spcPts val="1200"/>
              </a:spcAft>
              <a:buFont typeface="Wingdings" pitchFamily="2" charset="2"/>
              <a:buNone/>
            </a:pPr>
            <a:r>
              <a:rPr lang="en-US" sz="2200" b="1" u="sng" dirty="0" smtClean="0">
                <a:solidFill>
                  <a:schemeClr val="bg1"/>
                </a:solidFill>
              </a:rPr>
              <a:t>Urinary </a:t>
            </a:r>
            <a:r>
              <a:rPr lang="en-US" sz="2200" b="1" u="sng" dirty="0">
                <a:solidFill>
                  <a:schemeClr val="bg1"/>
                </a:solidFill>
              </a:rPr>
              <a:t>syndrome at </a:t>
            </a:r>
            <a:r>
              <a:rPr lang="en-US" sz="2200" b="1" u="sng" dirty="0" smtClean="0">
                <a:solidFill>
                  <a:schemeClr val="bg1"/>
                </a:solidFill>
              </a:rPr>
              <a:t>acute glomerulonephritis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itchFamily="2" charset="2"/>
              <a:buNone/>
            </a:pPr>
            <a:r>
              <a:rPr lang="en-US" sz="1800" i="1" dirty="0">
                <a:solidFill>
                  <a:schemeClr val="bg1"/>
                </a:solidFill>
              </a:rPr>
              <a:t>Changes in urine</a:t>
            </a:r>
            <a:r>
              <a:rPr lang="ru-RU" sz="1800" i="1" dirty="0" smtClean="0">
                <a:solidFill>
                  <a:schemeClr val="bg1"/>
                </a:solidFill>
              </a:rPr>
              <a:t>		                     </a:t>
            </a:r>
            <a:r>
              <a:rPr lang="en-US" sz="1800" i="1" dirty="0" smtClean="0">
                <a:solidFill>
                  <a:schemeClr val="bg1"/>
                </a:solidFill>
              </a:rPr>
              <a:t>Mechanisms/reasons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itchFamily="2" charset="2"/>
              <a:buNone/>
            </a:pPr>
            <a:r>
              <a:rPr lang="en-US" sz="2200" b="1" dirty="0" smtClean="0">
                <a:solidFill>
                  <a:srgbClr val="FFFF00"/>
                </a:solidFill>
              </a:rPr>
              <a:t>Proteinuria</a:t>
            </a:r>
            <a:r>
              <a:rPr lang="en-US" sz="2200" b="1" dirty="0" smtClean="0">
                <a:solidFill>
                  <a:schemeClr val="bg1"/>
                </a:solidFill>
              </a:rPr>
              <a:t>		</a:t>
            </a:r>
            <a:r>
              <a:rPr lang="en-US" sz="2200" dirty="0" smtClean="0">
                <a:solidFill>
                  <a:schemeClr val="bg1"/>
                </a:solidFill>
              </a:rPr>
              <a:t>Increase </a:t>
            </a:r>
            <a:r>
              <a:rPr lang="en-US" sz="2200" dirty="0">
                <a:solidFill>
                  <a:schemeClr val="bg1"/>
                </a:solidFill>
              </a:rPr>
              <a:t>in </a:t>
            </a:r>
            <a:r>
              <a:rPr lang="en-US" sz="2200" dirty="0" smtClean="0">
                <a:solidFill>
                  <a:schemeClr val="bg1"/>
                </a:solidFill>
              </a:rPr>
              <a:t>permeability of </a:t>
            </a:r>
            <a:r>
              <a:rPr lang="en-US" sz="2200" dirty="0">
                <a:solidFill>
                  <a:schemeClr val="bg1"/>
                </a:solidFill>
              </a:rPr>
              <a:t>capillaries for </a:t>
            </a:r>
            <a:r>
              <a:rPr lang="en-US" sz="2200" dirty="0" smtClean="0">
                <a:solidFill>
                  <a:schemeClr val="bg1"/>
                </a:solidFill>
              </a:rPr>
              <a:t>			protein </a:t>
            </a:r>
            <a:r>
              <a:rPr lang="en-US" sz="2200" dirty="0">
                <a:solidFill>
                  <a:schemeClr val="bg1"/>
                </a:solidFill>
              </a:rPr>
              <a:t>substances (albumin)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itchFamily="2" charset="2"/>
              <a:buNone/>
            </a:pPr>
            <a:r>
              <a:rPr lang="en-US" sz="2200" b="1" dirty="0">
                <a:solidFill>
                  <a:srgbClr val="FFFF00"/>
                </a:solidFill>
              </a:rPr>
              <a:t>H</a:t>
            </a:r>
            <a:r>
              <a:rPr lang="en-US" sz="2200" b="1" dirty="0" smtClean="0">
                <a:solidFill>
                  <a:srgbClr val="FFFF00"/>
                </a:solidFill>
              </a:rPr>
              <a:t>ematuria</a:t>
            </a:r>
            <a:r>
              <a:rPr lang="en-US" sz="2200" dirty="0" smtClean="0">
                <a:solidFill>
                  <a:schemeClr val="bg1"/>
                </a:solidFill>
              </a:rPr>
              <a:t> 		Inflammation </a:t>
            </a:r>
            <a:r>
              <a:rPr lang="en-US" sz="2200" dirty="0">
                <a:solidFill>
                  <a:schemeClr val="bg1"/>
                </a:solidFill>
              </a:rPr>
              <a:t>of renal arterioles increases a </a:t>
            </a:r>
            <a:r>
              <a:rPr lang="en-US" sz="2200" dirty="0" smtClean="0">
                <a:solidFill>
                  <a:schemeClr val="bg1"/>
                </a:solidFill>
              </a:rPr>
              <a:t>		</a:t>
            </a:r>
            <a:r>
              <a:rPr lang="en-US" sz="2200" dirty="0">
                <a:solidFill>
                  <a:schemeClr val="bg1"/>
                </a:solidFill>
              </a:rPr>
              <a:t>	permeability of a capillary wall for </a:t>
            </a:r>
            <a:r>
              <a:rPr lang="en-US" sz="2200" dirty="0" smtClean="0">
                <a:solidFill>
                  <a:schemeClr val="bg1"/>
                </a:solidFill>
              </a:rPr>
              <a:t>				erythrocytes</a:t>
            </a:r>
            <a:endParaRPr lang="en-US" sz="2200" dirty="0">
              <a:solidFill>
                <a:schemeClr val="bg1"/>
              </a:solidFill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200" b="1" dirty="0" err="1" smtClean="0">
                <a:solidFill>
                  <a:srgbClr val="FFFF00"/>
                </a:solidFill>
              </a:rPr>
              <a:t>Leukocyturia</a:t>
            </a:r>
            <a:r>
              <a:rPr lang="en-US" sz="2200" dirty="0">
                <a:solidFill>
                  <a:schemeClr val="bg1"/>
                </a:solidFill>
              </a:rPr>
              <a:t>	</a:t>
            </a:r>
            <a:r>
              <a:rPr lang="en-US" sz="2200" dirty="0" smtClean="0">
                <a:solidFill>
                  <a:schemeClr val="bg1"/>
                </a:solidFill>
              </a:rPr>
              <a:t>	Is </a:t>
            </a:r>
            <a:r>
              <a:rPr lang="en-US" sz="2200" dirty="0">
                <a:solidFill>
                  <a:schemeClr val="bg1"/>
                </a:solidFill>
              </a:rPr>
              <a:t>caused by an immune inflammation of </a:t>
            </a:r>
            <a:r>
              <a:rPr lang="en-US" sz="2200" dirty="0" smtClean="0">
                <a:solidFill>
                  <a:schemeClr val="bg1"/>
                </a:solidFill>
              </a:rPr>
              <a:t>			</a:t>
            </a:r>
            <a:r>
              <a:rPr lang="en-US" sz="2200" dirty="0" err="1" smtClean="0">
                <a:solidFill>
                  <a:schemeClr val="bg1"/>
                </a:solidFill>
              </a:rPr>
              <a:t>glomerulli</a:t>
            </a:r>
            <a:r>
              <a:rPr lang="en-US" sz="2200" dirty="0" smtClean="0">
                <a:solidFill>
                  <a:schemeClr val="bg1"/>
                </a:solidFill>
              </a:rPr>
              <a:t> </a:t>
            </a:r>
            <a:r>
              <a:rPr lang="en-US" sz="2200" dirty="0">
                <a:solidFill>
                  <a:schemeClr val="bg1"/>
                </a:solidFill>
              </a:rPr>
              <a:t>and </a:t>
            </a:r>
            <a:r>
              <a:rPr lang="en-US" sz="2200" dirty="0" smtClean="0">
                <a:solidFill>
                  <a:schemeClr val="bg1"/>
                </a:solidFill>
              </a:rPr>
              <a:t>kidneys </a:t>
            </a:r>
            <a:r>
              <a:rPr lang="en-US" sz="2200" dirty="0" err="1" smtClean="0">
                <a:solidFill>
                  <a:schemeClr val="bg1"/>
                </a:solidFill>
              </a:rPr>
              <a:t>interstitia</a:t>
            </a:r>
            <a:endParaRPr lang="en-US" sz="2200" dirty="0" smtClean="0">
              <a:solidFill>
                <a:schemeClr val="bg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200" b="1" dirty="0" err="1" smtClean="0">
                <a:solidFill>
                  <a:srgbClr val="FFFF00"/>
                </a:solidFill>
              </a:rPr>
              <a:t>Cylindruria</a:t>
            </a:r>
            <a:r>
              <a:rPr lang="en-US" sz="2200" dirty="0" smtClean="0">
                <a:solidFill>
                  <a:schemeClr val="bg1"/>
                </a:solidFill>
              </a:rPr>
              <a:t>		Excretion </a:t>
            </a:r>
            <a:r>
              <a:rPr lang="en-US" sz="2200" dirty="0">
                <a:solidFill>
                  <a:schemeClr val="bg1"/>
                </a:solidFill>
              </a:rPr>
              <a:t>with urine of </a:t>
            </a:r>
            <a:r>
              <a:rPr lang="en-US" sz="2200" dirty="0" smtClean="0">
                <a:solidFill>
                  <a:schemeClr val="bg1"/>
                </a:solidFill>
              </a:rPr>
              <a:t>protein bodies </a:t>
            </a:r>
            <a:r>
              <a:rPr lang="en-US" sz="2200" dirty="0">
                <a:solidFill>
                  <a:schemeClr val="bg1"/>
                </a:solidFill>
              </a:rPr>
              <a:t>or </a:t>
            </a:r>
            <a:r>
              <a:rPr lang="en-US" sz="2200" dirty="0" smtClean="0">
                <a:solidFill>
                  <a:schemeClr val="bg1"/>
                </a:solidFill>
              </a:rPr>
              <a:t>cell-			like </a:t>
            </a:r>
            <a:r>
              <a:rPr lang="en-US" sz="2200" dirty="0">
                <a:solidFill>
                  <a:schemeClr val="bg1"/>
                </a:solidFill>
              </a:rPr>
              <a:t>formations of </a:t>
            </a:r>
            <a:r>
              <a:rPr lang="en-US" sz="2200" dirty="0" smtClean="0">
                <a:solidFill>
                  <a:schemeClr val="bg1"/>
                </a:solidFill>
              </a:rPr>
              <a:t>canaliculus </a:t>
            </a:r>
            <a:r>
              <a:rPr lang="en-US" sz="2200" dirty="0">
                <a:solidFill>
                  <a:schemeClr val="bg1"/>
                </a:solidFill>
              </a:rPr>
              <a:t>origin. </a:t>
            </a:r>
            <a:r>
              <a:rPr lang="en-US" sz="2200" dirty="0" smtClean="0">
                <a:solidFill>
                  <a:schemeClr val="bg1"/>
                </a:solidFill>
              </a:rPr>
              <a:t>Testifies </a:t>
            </a:r>
            <a:r>
              <a:rPr lang="en-US" sz="2200" dirty="0">
                <a:solidFill>
                  <a:schemeClr val="bg1"/>
                </a:solidFill>
              </a:rPr>
              <a:t>to </a:t>
            </a:r>
            <a:r>
              <a:rPr lang="en-US" sz="2200" dirty="0" smtClean="0">
                <a:solidFill>
                  <a:schemeClr val="bg1"/>
                </a:solidFill>
              </a:rPr>
              <a:t>			dystrophic </a:t>
            </a:r>
            <a:r>
              <a:rPr lang="en-US" sz="2200" dirty="0">
                <a:solidFill>
                  <a:schemeClr val="bg1"/>
                </a:solidFill>
              </a:rPr>
              <a:t>changes in a canaliculus</a:t>
            </a:r>
            <a:r>
              <a:rPr lang="ru-RU" sz="2200" dirty="0" smtClean="0">
                <a:solidFill>
                  <a:schemeClr val="bg1"/>
                </a:solidFill>
              </a:rPr>
              <a:t> </a:t>
            </a:r>
            <a:endParaRPr lang="ru-RU" sz="2200" dirty="0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BCB4E-1EDE-424B-8B63-875A0484D2F8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39750" y="549275"/>
            <a:ext cx="8385175" cy="5207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spcBef>
                <a:spcPct val="80000"/>
              </a:spcBef>
            </a:pPr>
            <a:r>
              <a:rPr lang="en-US" sz="2400" dirty="0">
                <a:solidFill>
                  <a:srgbClr val="FFFF00"/>
                </a:solidFill>
                <a:latin typeface="Arial" charset="0"/>
              </a:rPr>
              <a:t>Changes in </a:t>
            </a:r>
            <a:r>
              <a:rPr lang="en-US" sz="2400" dirty="0" smtClean="0">
                <a:solidFill>
                  <a:srgbClr val="FFFF00"/>
                </a:solidFill>
                <a:latin typeface="Arial" charset="0"/>
              </a:rPr>
              <a:t>urine deposit in urinary </a:t>
            </a:r>
            <a:r>
              <a:rPr lang="en-US" sz="2400" dirty="0">
                <a:solidFill>
                  <a:srgbClr val="FFFF00"/>
                </a:solidFill>
                <a:latin typeface="Arial" charset="0"/>
              </a:rPr>
              <a:t>syndrome</a:t>
            </a:r>
            <a:r>
              <a:rPr lang="ru-RU" sz="2400" dirty="0" smtClean="0">
                <a:solidFill>
                  <a:srgbClr val="FFFF00"/>
                </a:solidFill>
                <a:latin typeface="Arial" charset="0"/>
              </a:rPr>
              <a:t> </a:t>
            </a:r>
            <a:endParaRPr lang="ru-RU" sz="2200" dirty="0">
              <a:latin typeface="Arial" charset="0"/>
            </a:endParaRPr>
          </a:p>
        </p:txBody>
      </p:sp>
      <p:graphicFrame>
        <p:nvGraphicFramePr>
          <p:cNvPr id="94318" name="Group 110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917038087"/>
              </p:ext>
            </p:extLst>
          </p:nvPr>
        </p:nvGraphicFramePr>
        <p:xfrm>
          <a:off x="251520" y="1412875"/>
          <a:ext cx="8640959" cy="1132840"/>
        </p:xfrm>
        <a:graphic>
          <a:graphicData uri="http://schemas.openxmlformats.org/drawingml/2006/table">
            <a:tbl>
              <a:tblPr/>
              <a:tblGrid>
                <a:gridCol w="1952929"/>
                <a:gridCol w="1127152"/>
                <a:gridCol w="1353050"/>
                <a:gridCol w="1428011"/>
                <a:gridCol w="1351806"/>
                <a:gridCol w="1428011"/>
              </a:tblGrid>
              <a:tr h="43180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Changes in urine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Urine test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Nechiporenko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‘s t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est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59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norm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</a:t>
                      </a:r>
                      <a:r>
                        <a:rPr kumimoji="0" lang="ru-RU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</a:t>
                      </a:r>
                      <a:r>
                        <a:rPr kumimoji="0" lang="ru-RU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 </a:t>
                      </a:r>
                      <a:r>
                        <a:rPr kumimoji="0" lang="en-US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ml</a:t>
                      </a:r>
                      <a:r>
                        <a:rPr kumimoji="0" lang="ru-RU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Glomerulonephritis 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Pyelonephritis 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Urolithiasis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4279" name="Rectangle 71"/>
          <p:cNvSpPr>
            <a:spLocks noChangeArrowheads="1"/>
          </p:cNvSpPr>
          <p:nvPr/>
        </p:nvSpPr>
        <p:spPr bwMode="auto">
          <a:xfrm>
            <a:off x="395288" y="3357563"/>
            <a:ext cx="8280400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Proteinuria</a:t>
            </a:r>
            <a:r>
              <a:rPr lang="ru-RU" sz="2000" b="1" dirty="0">
                <a:solidFill>
                  <a:srgbClr val="FFFF00"/>
                </a:solidFill>
              </a:rPr>
              <a:t>	</a:t>
            </a:r>
            <a:r>
              <a:rPr lang="ru-RU" sz="2000" b="1" dirty="0">
                <a:solidFill>
                  <a:schemeClr val="bg1"/>
                </a:solidFill>
              </a:rPr>
              <a:t>       </a:t>
            </a:r>
            <a:r>
              <a:rPr lang="ru-RU" sz="2000" dirty="0">
                <a:solidFill>
                  <a:schemeClr val="bg1"/>
                </a:solidFill>
              </a:rPr>
              <a:t>0	         -	                ↑↑   	           ↑ 	 ↑</a:t>
            </a:r>
          </a:p>
          <a:p>
            <a:pPr>
              <a:spcBef>
                <a:spcPct val="100000"/>
              </a:spcBef>
            </a:pPr>
            <a:r>
              <a:rPr lang="en-US" sz="2000" b="1" dirty="0">
                <a:solidFill>
                  <a:srgbClr val="FFFF00"/>
                </a:solidFill>
              </a:rPr>
              <a:t>Hematuria</a:t>
            </a:r>
            <a:r>
              <a:rPr lang="ru-RU" sz="2000" dirty="0">
                <a:solidFill>
                  <a:srgbClr val="FFFF00"/>
                </a:solidFill>
              </a:rPr>
              <a:t>	</a:t>
            </a:r>
            <a:r>
              <a:rPr lang="ru-RU" sz="2000" dirty="0">
                <a:solidFill>
                  <a:schemeClr val="bg1"/>
                </a:solidFill>
              </a:rPr>
              <a:t>       0-1	        1000             ↑↑↑	           ↑              ↑↑↑</a:t>
            </a:r>
          </a:p>
          <a:p>
            <a:pPr>
              <a:spcBef>
                <a:spcPct val="100000"/>
              </a:spcBef>
            </a:pPr>
            <a:r>
              <a:rPr lang="en-US" sz="2000" b="1" dirty="0" err="1">
                <a:solidFill>
                  <a:srgbClr val="FFFF00"/>
                </a:solidFill>
              </a:rPr>
              <a:t>Leukocyturia</a:t>
            </a:r>
            <a:r>
              <a:rPr lang="ru-RU" sz="2000" dirty="0">
                <a:solidFill>
                  <a:srgbClr val="FFFF00"/>
                </a:solidFill>
              </a:rPr>
              <a:t>	       </a:t>
            </a:r>
            <a:r>
              <a:rPr lang="ru-RU" sz="2000" dirty="0">
                <a:solidFill>
                  <a:schemeClr val="bg1"/>
                </a:solidFill>
              </a:rPr>
              <a:t>1-2	        2000</a:t>
            </a:r>
            <a:r>
              <a:rPr lang="ru-RU" sz="2000" b="1" dirty="0">
                <a:solidFill>
                  <a:schemeClr val="bg1"/>
                </a:solidFill>
              </a:rPr>
              <a:t>  	   ↑	           ↑↑↑	 </a:t>
            </a:r>
            <a:r>
              <a:rPr lang="ru-RU" sz="2000" dirty="0">
                <a:solidFill>
                  <a:schemeClr val="bg1"/>
                </a:solidFill>
              </a:rPr>
              <a:t>0</a:t>
            </a:r>
          </a:p>
          <a:p>
            <a:pPr>
              <a:spcBef>
                <a:spcPct val="100000"/>
              </a:spcBef>
            </a:pPr>
            <a:r>
              <a:rPr lang="en-US" sz="2000" b="1" dirty="0" err="1">
                <a:solidFill>
                  <a:srgbClr val="FFFF00"/>
                </a:solidFill>
              </a:rPr>
              <a:t>Cylindruria</a:t>
            </a:r>
            <a:r>
              <a:rPr lang="ru-RU" sz="2000" dirty="0">
                <a:solidFill>
                  <a:srgbClr val="FFFF00"/>
                </a:solidFill>
              </a:rPr>
              <a:t>	       </a:t>
            </a:r>
            <a:r>
              <a:rPr lang="ru-RU" sz="2000" dirty="0">
                <a:solidFill>
                  <a:schemeClr val="bg1"/>
                </a:solidFill>
              </a:rPr>
              <a:t>0	        20 	                ↑↑	           0          	 0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85D91-A388-4F36-B37B-E0EFD577D07F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6" name="Rectangle 2"/>
          <p:cNvSpPr txBox="1">
            <a:spLocks noRot="1" noChangeArrowheads="1"/>
          </p:cNvSpPr>
          <p:nvPr/>
        </p:nvSpPr>
        <p:spPr>
          <a:xfrm>
            <a:off x="6372200" y="116632"/>
            <a:ext cx="2583706" cy="3856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Bef>
                <a:spcPct val="80000"/>
              </a:spcBef>
            </a:pPr>
            <a:r>
              <a:rPr lang="en-US" sz="18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Urinary syndrome</a:t>
            </a:r>
            <a:r>
              <a:rPr lang="ru-RU" sz="18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 </a:t>
            </a:r>
            <a:endParaRPr lang="ru-RU" sz="1800" dirty="0">
              <a:solidFill>
                <a:schemeClr val="accent6">
                  <a:lumMod val="40000"/>
                  <a:lumOff val="60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Таблица 3"/>
          <p:cNvPicPr>
            <a:picLocks noGrp="1"/>
          </p:cNvPicPr>
          <p:nvPr>
            <p:ph type="tbl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0274" y="1412776"/>
            <a:ext cx="4320480" cy="4191000"/>
          </a:xfrm>
          <a:prstGeom prst="rect">
            <a:avLst/>
          </a:prstGeom>
          <a:noFill/>
          <a:ln w="38100">
            <a:solidFill>
              <a:schemeClr val="tx1">
                <a:lumMod val="85000"/>
                <a:lumOff val="15000"/>
              </a:schemeClr>
            </a:solidFill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717032"/>
            <a:ext cx="4161284" cy="2543175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85D91-A388-4F36-B37B-E0EFD577D07F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7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39750" y="549275"/>
            <a:ext cx="8385175" cy="5207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spcBef>
                <a:spcPct val="80000"/>
              </a:spcBef>
            </a:pPr>
            <a:r>
              <a:rPr lang="en-US" sz="2400" dirty="0" smtClean="0">
                <a:solidFill>
                  <a:srgbClr val="FFFF00"/>
                </a:solidFill>
                <a:latin typeface="Arial" charset="0"/>
              </a:rPr>
              <a:t>Microscopy of urine deposit in urinary </a:t>
            </a:r>
            <a:r>
              <a:rPr lang="en-US" sz="2400" dirty="0">
                <a:solidFill>
                  <a:srgbClr val="FFFF00"/>
                </a:solidFill>
                <a:latin typeface="Arial" charset="0"/>
              </a:rPr>
              <a:t>syndrome</a:t>
            </a:r>
            <a:r>
              <a:rPr lang="ru-RU" sz="2400" dirty="0" smtClean="0">
                <a:solidFill>
                  <a:srgbClr val="FFFF00"/>
                </a:solidFill>
                <a:latin typeface="Arial" charset="0"/>
              </a:rPr>
              <a:t> </a:t>
            </a:r>
            <a:endParaRPr lang="ru-RU" sz="2200" dirty="0">
              <a:latin typeface="Arial" charset="0"/>
            </a:endParaRPr>
          </a:p>
        </p:txBody>
      </p:sp>
      <p:sp>
        <p:nvSpPr>
          <p:cNvPr id="8" name="Rectangle 2"/>
          <p:cNvSpPr txBox="1">
            <a:spLocks noRot="1" noChangeArrowheads="1"/>
          </p:cNvSpPr>
          <p:nvPr/>
        </p:nvSpPr>
        <p:spPr>
          <a:xfrm>
            <a:off x="6372200" y="116632"/>
            <a:ext cx="2583706" cy="3856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Bef>
                <a:spcPct val="80000"/>
              </a:spcBef>
            </a:pPr>
            <a:r>
              <a:rPr lang="en-US" sz="18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Urinary syndrome</a:t>
            </a:r>
            <a:r>
              <a:rPr lang="ru-RU" sz="18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 </a:t>
            </a:r>
            <a:endParaRPr lang="ru-RU" sz="1800" dirty="0">
              <a:solidFill>
                <a:schemeClr val="accent6">
                  <a:lumMod val="40000"/>
                  <a:lumOff val="60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692696"/>
            <a:ext cx="8075240" cy="724942"/>
          </a:xfrm>
        </p:spPr>
        <p:txBody>
          <a:bodyPr/>
          <a:lstStyle/>
          <a:p>
            <a:pPr algn="ctr">
              <a:lnSpc>
                <a:spcPct val="80000"/>
              </a:lnSpc>
              <a:spcBef>
                <a:spcPct val="80000"/>
              </a:spcBef>
            </a:pPr>
            <a:r>
              <a:rPr lang="en-US" sz="2800" b="1" dirty="0" smtClean="0">
                <a:solidFill>
                  <a:srgbClr val="FFFF00"/>
                </a:solidFill>
                <a:latin typeface="Arial" charset="0"/>
              </a:rPr>
              <a:t>Nephrotic syndrome</a:t>
            </a:r>
            <a:endParaRPr lang="ru-RU" sz="2800" b="1" dirty="0">
              <a:latin typeface="Arial" charset="0"/>
            </a:endParaRPr>
          </a:p>
        </p:txBody>
      </p:sp>
      <p:sp>
        <p:nvSpPr>
          <p:cNvPr id="98307" name="Rectangle 3"/>
          <p:cNvSpPr>
            <a:spLocks noGrp="1" noRot="1" noChangeArrowheads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ru-RU" sz="2000" dirty="0">
                <a:solidFill>
                  <a:schemeClr val="bg1"/>
                </a:solidFill>
              </a:rPr>
              <a:t>-   </a:t>
            </a:r>
            <a:r>
              <a:rPr lang="en-US" b="1" dirty="0">
                <a:solidFill>
                  <a:schemeClr val="bg1"/>
                </a:solidFill>
              </a:rPr>
              <a:t>the symptom-complex developing </a:t>
            </a:r>
            <a:r>
              <a:rPr lang="en-US" b="1" dirty="0" smtClean="0">
                <a:solidFill>
                  <a:schemeClr val="bg1"/>
                </a:solidFill>
              </a:rPr>
              <a:t>due </a:t>
            </a:r>
            <a:r>
              <a:rPr lang="en-US" b="1" dirty="0">
                <a:solidFill>
                  <a:schemeClr val="bg1"/>
                </a:solidFill>
              </a:rPr>
              <a:t>to a large proteinuria is also characterized by the expressed proteinuria, a </a:t>
            </a:r>
            <a:r>
              <a:rPr lang="en-US" b="1" dirty="0" err="1">
                <a:solidFill>
                  <a:schemeClr val="bg1"/>
                </a:solidFill>
              </a:rPr>
              <a:t>hypoproteinemia</a:t>
            </a:r>
            <a:r>
              <a:rPr lang="en-US" b="1" dirty="0">
                <a:solidFill>
                  <a:schemeClr val="bg1"/>
                </a:solidFill>
              </a:rPr>
              <a:t>, a </a:t>
            </a:r>
            <a:r>
              <a:rPr lang="en-US" b="1" dirty="0" err="1">
                <a:solidFill>
                  <a:schemeClr val="bg1"/>
                </a:solidFill>
              </a:rPr>
              <a:t>lipidemia</a:t>
            </a:r>
            <a:r>
              <a:rPr lang="en-US" b="1" dirty="0">
                <a:solidFill>
                  <a:schemeClr val="bg1"/>
                </a:solidFill>
              </a:rPr>
              <a:t> and the expressed </a:t>
            </a:r>
            <a:r>
              <a:rPr lang="en-US" b="1" dirty="0" smtClean="0">
                <a:solidFill>
                  <a:schemeClr val="bg1"/>
                </a:solidFill>
              </a:rPr>
              <a:t>edema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5" name="Содержимое 4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988840"/>
            <a:ext cx="4038600" cy="3218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BCB4E-1EDE-424B-8B63-875A0484D2F8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80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542918" y="1412776"/>
            <a:ext cx="8385175" cy="576064"/>
          </a:xfrm>
        </p:spPr>
        <p:txBody>
          <a:bodyPr/>
          <a:lstStyle/>
          <a:p>
            <a:pPr algn="l"/>
            <a:r>
              <a:rPr lang="en-US" sz="2400" dirty="0">
                <a:latin typeface="Arial" charset="0"/>
              </a:rPr>
              <a:t>	</a:t>
            </a:r>
            <a:r>
              <a:rPr lang="en-US" sz="2400" dirty="0" smtClean="0">
                <a:latin typeface="Arial" charset="0"/>
              </a:rPr>
              <a:t>	</a:t>
            </a:r>
            <a:r>
              <a:rPr lang="en-US" sz="2400" u="sng" dirty="0" smtClean="0">
                <a:solidFill>
                  <a:schemeClr val="bg1"/>
                </a:solidFill>
                <a:latin typeface="Arial" charset="0"/>
              </a:rPr>
              <a:t>Acute</a:t>
            </a:r>
            <a:r>
              <a:rPr lang="ru-RU" sz="2400" dirty="0" smtClean="0">
                <a:solidFill>
                  <a:schemeClr val="bg1"/>
                </a:solidFill>
                <a:latin typeface="Arial" charset="0"/>
              </a:rPr>
              <a:t>              </a:t>
            </a:r>
            <a:r>
              <a:rPr lang="ru-RU" sz="2400" dirty="0">
                <a:solidFill>
                  <a:schemeClr val="bg1"/>
                </a:solidFill>
                <a:latin typeface="Arial" charset="0"/>
              </a:rPr>
              <a:t>	   </a:t>
            </a:r>
            <a:r>
              <a:rPr lang="en-US" sz="2400" dirty="0" smtClean="0">
                <a:solidFill>
                  <a:schemeClr val="bg1"/>
                </a:solidFill>
                <a:latin typeface="Arial" charset="0"/>
              </a:rPr>
              <a:t>	</a:t>
            </a:r>
            <a:r>
              <a:rPr lang="en-US" sz="2400" u="sng" dirty="0" smtClean="0">
                <a:solidFill>
                  <a:schemeClr val="bg1"/>
                </a:solidFill>
                <a:latin typeface="Arial" charset="0"/>
              </a:rPr>
              <a:t>Chronic</a:t>
            </a:r>
            <a:endParaRPr lang="ru-RU" sz="2400" u="sng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01381" name="Rectangle 5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468313" y="2276872"/>
            <a:ext cx="4203700" cy="3024336"/>
          </a:xfrm>
        </p:spPr>
        <p:txBody>
          <a:bodyPr/>
          <a:lstStyle/>
          <a:p>
            <a:pPr marL="177800" indent="-177800">
              <a:spcBef>
                <a:spcPts val="0"/>
              </a:spcBef>
              <a:spcAft>
                <a:spcPts val="1200"/>
              </a:spcAft>
              <a:buFont typeface="Wingdings" pitchFamily="2" charset="2"/>
              <a:buNone/>
            </a:pPr>
            <a:r>
              <a:rPr lang="en-US" sz="2400" dirty="0">
                <a:solidFill>
                  <a:schemeClr val="bg1"/>
                </a:solidFill>
              </a:rPr>
              <a:t>- Acute </a:t>
            </a:r>
            <a:r>
              <a:rPr lang="en-US" sz="2400" dirty="0" smtClean="0">
                <a:solidFill>
                  <a:schemeClr val="bg1"/>
                </a:solidFill>
              </a:rPr>
              <a:t>infectious-toxic </a:t>
            </a:r>
            <a:r>
              <a:rPr lang="en-US" sz="2400" dirty="0">
                <a:solidFill>
                  <a:schemeClr val="bg1"/>
                </a:solidFill>
              </a:rPr>
              <a:t>diseases (typhus, malaria, flu, etc.)</a:t>
            </a:r>
          </a:p>
          <a:p>
            <a:pPr>
              <a:spcBef>
                <a:spcPts val="0"/>
              </a:spcBef>
              <a:spcAft>
                <a:spcPts val="1200"/>
              </a:spcAft>
              <a:buFont typeface="Wingdings" pitchFamily="2" charset="2"/>
              <a:buNone/>
            </a:pPr>
            <a:r>
              <a:rPr lang="en-US" sz="2400" dirty="0">
                <a:solidFill>
                  <a:schemeClr val="bg1"/>
                </a:solidFill>
              </a:rPr>
              <a:t>- </a:t>
            </a:r>
            <a:r>
              <a:rPr lang="en-US" sz="2400" dirty="0" smtClean="0">
                <a:solidFill>
                  <a:schemeClr val="bg1"/>
                </a:solidFill>
              </a:rPr>
              <a:t>Nephrotoxic </a:t>
            </a:r>
            <a:r>
              <a:rPr lang="en-US" sz="2400" dirty="0">
                <a:solidFill>
                  <a:schemeClr val="bg1"/>
                </a:solidFill>
              </a:rPr>
              <a:t>poisons</a:t>
            </a:r>
          </a:p>
          <a:p>
            <a:pPr marL="177800" indent="-177800">
              <a:spcBef>
                <a:spcPts val="0"/>
              </a:spcBef>
              <a:spcAft>
                <a:spcPts val="1200"/>
              </a:spcAft>
              <a:buFont typeface="Wingdings" pitchFamily="2" charset="2"/>
              <a:buNone/>
            </a:pPr>
            <a:r>
              <a:rPr lang="en-US" sz="2400" dirty="0">
                <a:solidFill>
                  <a:schemeClr val="bg1"/>
                </a:solidFill>
              </a:rPr>
              <a:t>- Transfusion of the </a:t>
            </a:r>
            <a:r>
              <a:rPr lang="en-US" sz="2400" dirty="0" smtClean="0">
                <a:solidFill>
                  <a:schemeClr val="bg1"/>
                </a:solidFill>
              </a:rPr>
              <a:t>incompatible blood</a:t>
            </a:r>
            <a:endParaRPr lang="en-US" sz="2400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-US" sz="2400" dirty="0">
                <a:solidFill>
                  <a:schemeClr val="bg1"/>
                </a:solidFill>
              </a:rPr>
              <a:t>- Large burns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01382" name="Rectangle 6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5580112" y="2348880"/>
            <a:ext cx="3109913" cy="3744912"/>
          </a:xfrm>
        </p:spPr>
        <p:txBody>
          <a:bodyPr>
            <a:normAutofit lnSpcReduction="10000"/>
          </a:bodyPr>
          <a:lstStyle/>
          <a:p>
            <a:pPr marL="177800" indent="-177800">
              <a:spcBef>
                <a:spcPts val="0"/>
              </a:spcBef>
              <a:spcAft>
                <a:spcPts val="1200"/>
              </a:spcAft>
              <a:buFont typeface="Wingdings" pitchFamily="2" charset="2"/>
              <a:buNone/>
            </a:pPr>
            <a:r>
              <a:rPr lang="en-US" sz="2400" dirty="0">
                <a:solidFill>
                  <a:schemeClr val="bg1"/>
                </a:solidFill>
              </a:rPr>
              <a:t>- </a:t>
            </a:r>
            <a:r>
              <a:rPr lang="en-US" sz="2400" dirty="0" smtClean="0">
                <a:solidFill>
                  <a:schemeClr val="bg1"/>
                </a:solidFill>
              </a:rPr>
              <a:t>Chronic   </a:t>
            </a:r>
            <a:r>
              <a:rPr lang="en-US" sz="2400" dirty="0">
                <a:solidFill>
                  <a:schemeClr val="bg1"/>
                </a:solidFill>
              </a:rPr>
              <a:t>glomerulonephritis</a:t>
            </a:r>
          </a:p>
          <a:p>
            <a:pPr>
              <a:spcBef>
                <a:spcPts val="0"/>
              </a:spcBef>
              <a:spcAft>
                <a:spcPts val="1200"/>
              </a:spcAft>
              <a:buFont typeface="Wingdings" pitchFamily="2" charset="2"/>
              <a:buNone/>
            </a:pPr>
            <a:r>
              <a:rPr lang="en-US" sz="2400" dirty="0">
                <a:solidFill>
                  <a:schemeClr val="bg1"/>
                </a:solidFill>
              </a:rPr>
              <a:t>- Malaria</a:t>
            </a:r>
          </a:p>
          <a:p>
            <a:pPr>
              <a:spcBef>
                <a:spcPts val="0"/>
              </a:spcBef>
              <a:spcAft>
                <a:spcPts val="1200"/>
              </a:spcAft>
              <a:buFont typeface="Wingdings" pitchFamily="2" charset="2"/>
              <a:buNone/>
            </a:pPr>
            <a:r>
              <a:rPr lang="en-US" sz="2400" dirty="0">
                <a:solidFill>
                  <a:schemeClr val="bg1"/>
                </a:solidFill>
              </a:rPr>
              <a:t>- Sepsis</a:t>
            </a:r>
          </a:p>
          <a:p>
            <a:pPr>
              <a:spcBef>
                <a:spcPts val="0"/>
              </a:spcBef>
              <a:spcAft>
                <a:spcPts val="1200"/>
              </a:spcAft>
              <a:buFont typeface="Wingdings" pitchFamily="2" charset="2"/>
              <a:buNone/>
            </a:pPr>
            <a:r>
              <a:rPr lang="en-US" sz="2400" dirty="0">
                <a:solidFill>
                  <a:schemeClr val="bg1"/>
                </a:solidFill>
              </a:rPr>
              <a:t>- Tuberculosis</a:t>
            </a:r>
          </a:p>
          <a:p>
            <a:pPr>
              <a:spcBef>
                <a:spcPts val="0"/>
              </a:spcBef>
              <a:spcAft>
                <a:spcPts val="1200"/>
              </a:spcAft>
              <a:buFont typeface="Wingdings" pitchFamily="2" charset="2"/>
              <a:buNone/>
            </a:pPr>
            <a:r>
              <a:rPr lang="en-US" sz="2400" dirty="0">
                <a:solidFill>
                  <a:schemeClr val="bg1"/>
                </a:solidFill>
              </a:rPr>
              <a:t>- </a:t>
            </a:r>
            <a:r>
              <a:rPr lang="en-US" sz="2400" dirty="0" smtClean="0">
                <a:solidFill>
                  <a:schemeClr val="bg1"/>
                </a:solidFill>
              </a:rPr>
              <a:t>DDCT</a:t>
            </a:r>
            <a:endParaRPr lang="en-US" sz="2400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1200"/>
              </a:spcAft>
              <a:buFont typeface="Wingdings" pitchFamily="2" charset="2"/>
              <a:buNone/>
            </a:pPr>
            <a:r>
              <a:rPr lang="en-US" sz="2400" dirty="0">
                <a:solidFill>
                  <a:schemeClr val="bg1"/>
                </a:solidFill>
              </a:rPr>
              <a:t>- </a:t>
            </a:r>
            <a:r>
              <a:rPr lang="en-US" sz="2400" dirty="0" smtClean="0">
                <a:solidFill>
                  <a:schemeClr val="bg1"/>
                </a:solidFill>
              </a:rPr>
              <a:t>Diabetes mellitus</a:t>
            </a:r>
            <a:endParaRPr lang="en-US" sz="2400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n-US" sz="2400" dirty="0">
                <a:solidFill>
                  <a:schemeClr val="bg1"/>
                </a:solidFill>
              </a:rPr>
              <a:t>- Amyloidosis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01383" name="Rectangle 7"/>
          <p:cNvSpPr>
            <a:spLocks noRot="1" noChangeArrowheads="1"/>
          </p:cNvSpPr>
          <p:nvPr/>
        </p:nvSpPr>
        <p:spPr bwMode="auto">
          <a:xfrm>
            <a:off x="468313" y="735178"/>
            <a:ext cx="8385175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Causes of </a:t>
            </a:r>
            <a:r>
              <a:rPr lang="en-US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nephrotic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syndrome</a:t>
            </a:r>
            <a:endParaRPr lang="ru-RU" sz="2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BCB4E-1EDE-424B-8B63-875A0484D2F8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7" name="Rectangle 2"/>
          <p:cNvSpPr txBox="1">
            <a:spLocks noRot="1" noChangeArrowheads="1"/>
          </p:cNvSpPr>
          <p:nvPr/>
        </p:nvSpPr>
        <p:spPr>
          <a:xfrm>
            <a:off x="6372200" y="116632"/>
            <a:ext cx="2583706" cy="3856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Bef>
                <a:spcPct val="80000"/>
              </a:spcBef>
            </a:pPr>
            <a:r>
              <a:rPr lang="en-US" sz="180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Nephrotic</a:t>
            </a:r>
            <a:r>
              <a:rPr lang="en-US" sz="1800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 </a:t>
            </a:r>
            <a:r>
              <a:rPr lang="en-US" sz="18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syndrome</a:t>
            </a:r>
            <a:r>
              <a:rPr lang="ru-RU" sz="18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 </a:t>
            </a:r>
            <a:endParaRPr lang="ru-RU" sz="1800" dirty="0">
              <a:solidFill>
                <a:schemeClr val="accent6">
                  <a:lumMod val="40000"/>
                  <a:lumOff val="60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69386" y="1196752"/>
            <a:ext cx="8313738" cy="736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Arial" charset="0"/>
              </a:rPr>
              <a:t>High proteinuria</a:t>
            </a:r>
            <a:r>
              <a:rPr lang="ru-RU" sz="2400" b="1" dirty="0">
                <a:solidFill>
                  <a:schemeClr val="bg1"/>
                </a:solidFill>
                <a:latin typeface="Arial" charset="0"/>
              </a:rPr>
              <a:t/>
            </a:r>
            <a:br>
              <a:rPr lang="ru-RU" sz="2400" b="1" dirty="0">
                <a:solidFill>
                  <a:schemeClr val="bg1"/>
                </a:solidFill>
                <a:latin typeface="Arial" charset="0"/>
              </a:rPr>
            </a:br>
            <a:r>
              <a:rPr lang="ru-RU" sz="2400" b="1" dirty="0">
                <a:solidFill>
                  <a:schemeClr val="bg1"/>
                </a:solidFill>
                <a:latin typeface="Arial" charset="0"/>
              </a:rPr>
              <a:t>(</a:t>
            </a:r>
            <a:r>
              <a:rPr lang="en-US" sz="2000" b="1" dirty="0">
                <a:solidFill>
                  <a:schemeClr val="bg1"/>
                </a:solidFill>
                <a:latin typeface="Arial" charset="0"/>
              </a:rPr>
              <a:t>&gt;</a:t>
            </a:r>
            <a:r>
              <a:rPr lang="ru-RU" sz="2000" b="1" dirty="0">
                <a:solidFill>
                  <a:schemeClr val="bg1"/>
                </a:solidFill>
                <a:latin typeface="Arial" charset="0"/>
              </a:rPr>
              <a:t> 3,5 </a:t>
            </a:r>
            <a:r>
              <a:rPr lang="en-US" sz="2000" b="1" dirty="0" smtClean="0">
                <a:solidFill>
                  <a:schemeClr val="bg1"/>
                </a:solidFill>
                <a:latin typeface="Arial" charset="0"/>
              </a:rPr>
              <a:t>g</a:t>
            </a:r>
            <a:r>
              <a:rPr lang="ru-RU" sz="2000" b="1" dirty="0" smtClean="0">
                <a:solidFill>
                  <a:schemeClr val="bg1"/>
                </a:solidFill>
                <a:latin typeface="Arial" charset="0"/>
              </a:rPr>
              <a:t>/</a:t>
            </a:r>
            <a:r>
              <a:rPr lang="en-US" sz="2000" b="1" dirty="0" smtClean="0">
                <a:solidFill>
                  <a:schemeClr val="bg1"/>
                </a:solidFill>
                <a:latin typeface="Arial" charset="0"/>
              </a:rPr>
              <a:t>day</a:t>
            </a:r>
            <a:r>
              <a:rPr lang="ru-RU" sz="2000" b="1" dirty="0" smtClean="0">
                <a:solidFill>
                  <a:schemeClr val="bg1"/>
                </a:solidFill>
                <a:latin typeface="Arial" charset="0"/>
              </a:rPr>
              <a:t>, </a:t>
            </a:r>
            <a:r>
              <a:rPr lang="en-US" sz="2000" b="1" dirty="0" smtClean="0">
                <a:solidFill>
                  <a:schemeClr val="bg1"/>
                </a:solidFill>
                <a:latin typeface="Arial" charset="0"/>
              </a:rPr>
              <a:t>in children&gt;</a:t>
            </a:r>
            <a:r>
              <a:rPr lang="ru-RU" sz="2000" b="1" dirty="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ru-RU" sz="2000" b="1" dirty="0">
                <a:solidFill>
                  <a:schemeClr val="bg1"/>
                </a:solidFill>
                <a:latin typeface="Arial" charset="0"/>
              </a:rPr>
              <a:t>0,05 </a:t>
            </a:r>
            <a:r>
              <a:rPr lang="en-US" sz="2000" b="1" dirty="0" smtClean="0">
                <a:solidFill>
                  <a:schemeClr val="bg1"/>
                </a:solidFill>
                <a:latin typeface="Arial" charset="0"/>
              </a:rPr>
              <a:t>g</a:t>
            </a:r>
            <a:r>
              <a:rPr lang="ru-RU" sz="2000" b="1" dirty="0" smtClean="0">
                <a:solidFill>
                  <a:schemeClr val="bg1"/>
                </a:solidFill>
                <a:latin typeface="Arial" charset="0"/>
              </a:rPr>
              <a:t>/</a:t>
            </a:r>
            <a:r>
              <a:rPr lang="en-US" sz="2000" b="1" dirty="0" smtClean="0">
                <a:solidFill>
                  <a:schemeClr val="bg1"/>
                </a:solidFill>
                <a:latin typeface="Arial" charset="0"/>
              </a:rPr>
              <a:t>kg</a:t>
            </a:r>
            <a:r>
              <a:rPr lang="ru-RU" sz="2000" b="1" dirty="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  <a:latin typeface="Arial" charset="0"/>
              </a:rPr>
              <a:t>per day</a:t>
            </a:r>
            <a:r>
              <a:rPr lang="ru-RU" sz="2400" b="1" dirty="0" smtClean="0">
                <a:solidFill>
                  <a:schemeClr val="bg1"/>
                </a:solidFill>
                <a:latin typeface="Arial" charset="0"/>
              </a:rPr>
              <a:t>)</a:t>
            </a:r>
            <a:endParaRPr lang="ru-RU" sz="24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09571" name="Rectangle 3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500050" y="2420926"/>
            <a:ext cx="4176713" cy="403227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r>
              <a:rPr lang="en-US" sz="2000" b="1" dirty="0" err="1" smtClean="0">
                <a:solidFill>
                  <a:schemeClr val="bg1"/>
                </a:solidFill>
              </a:rPr>
              <a:t>Hypoproteinemia</a:t>
            </a:r>
            <a:endParaRPr lang="ru-RU" sz="2000" b="1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None/>
            </a:pPr>
            <a:endParaRPr lang="ru-RU" sz="2000" b="1" dirty="0"/>
          </a:p>
          <a:p>
            <a:pPr>
              <a:buFont typeface="Wingdings" pitchFamily="2" charset="2"/>
              <a:buNone/>
            </a:pPr>
            <a:r>
              <a:rPr lang="en-US" sz="2000" b="1" dirty="0">
                <a:solidFill>
                  <a:schemeClr val="bg1"/>
                </a:solidFill>
              </a:rPr>
              <a:t>Decrease in </a:t>
            </a:r>
            <a:r>
              <a:rPr lang="en-US" sz="2000" b="1" dirty="0" err="1" smtClean="0">
                <a:solidFill>
                  <a:schemeClr val="bg1"/>
                </a:solidFill>
              </a:rPr>
              <a:t>onkotic</a:t>
            </a:r>
            <a:endParaRPr lang="en-US" sz="2000" b="1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sz="2000" b="1" dirty="0">
                <a:solidFill>
                  <a:schemeClr val="bg1"/>
                </a:solidFill>
              </a:rPr>
              <a:t>blood pressure</a:t>
            </a:r>
            <a:endParaRPr lang="ru-RU" sz="2000" b="1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None/>
            </a:pPr>
            <a:endParaRPr lang="en-US" sz="2000" b="1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sz="2000" b="1" dirty="0" smtClean="0">
                <a:solidFill>
                  <a:schemeClr val="bg1"/>
                </a:solidFill>
              </a:rPr>
              <a:t>Renal edema</a:t>
            </a:r>
            <a:endParaRPr lang="ru-RU" sz="2000" b="1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None/>
            </a:pPr>
            <a:endParaRPr lang="ru-RU" sz="2000" b="1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sz="2000" b="1" dirty="0" smtClean="0">
                <a:solidFill>
                  <a:schemeClr val="bg1"/>
                </a:solidFill>
              </a:rPr>
              <a:t>Anasarca</a:t>
            </a:r>
            <a:endParaRPr lang="ru-RU" sz="2000" b="1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None/>
            </a:pPr>
            <a:endParaRPr lang="ru-RU" sz="2000" b="1" dirty="0">
              <a:solidFill>
                <a:schemeClr val="bg1"/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en-US" sz="2000" b="1" dirty="0">
                <a:solidFill>
                  <a:schemeClr val="bg1"/>
                </a:solidFill>
              </a:rPr>
              <a:t>Oliguria </a:t>
            </a:r>
            <a:r>
              <a:rPr lang="en-US" sz="2000" b="1" dirty="0" smtClean="0">
                <a:solidFill>
                  <a:schemeClr val="bg1"/>
                </a:solidFill>
              </a:rPr>
              <a:t> (</a:t>
            </a:r>
            <a:r>
              <a:rPr lang="en-US" sz="2000" b="1" dirty="0">
                <a:solidFill>
                  <a:schemeClr val="bg1"/>
                </a:solidFill>
              </a:rPr>
              <a:t>because of the </a:t>
            </a:r>
            <a:r>
              <a:rPr lang="en-US" sz="2000" b="1" dirty="0" smtClean="0">
                <a:solidFill>
                  <a:schemeClr val="bg1"/>
                </a:solidFill>
              </a:rPr>
              <a:t>compensatory sodium retention)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09572" name="Rectangle 4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4932995" y="2420888"/>
            <a:ext cx="3888110" cy="352901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000" b="1" dirty="0">
                <a:solidFill>
                  <a:schemeClr val="bg1"/>
                </a:solidFill>
              </a:rPr>
              <a:t>Protein loss (= </a:t>
            </a:r>
            <a:r>
              <a:rPr lang="en-US" sz="2000" b="1" dirty="0" smtClean="0">
                <a:solidFill>
                  <a:schemeClr val="bg1"/>
                </a:solidFill>
              </a:rPr>
              <a:t>loss of enzymes</a:t>
            </a:r>
            <a:endParaRPr lang="en-US" sz="2000" b="1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sz="2000" b="1" dirty="0">
                <a:solidFill>
                  <a:schemeClr val="bg1"/>
                </a:solidFill>
              </a:rPr>
              <a:t>participating in the </a:t>
            </a:r>
            <a:r>
              <a:rPr lang="en-US" sz="2000" b="1" dirty="0" smtClean="0">
                <a:solidFill>
                  <a:schemeClr val="bg1"/>
                </a:solidFill>
              </a:rPr>
              <a:t>lipid</a:t>
            </a:r>
            <a:endParaRPr lang="en-US" sz="2000" b="1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sz="2000" b="1" dirty="0">
                <a:solidFill>
                  <a:schemeClr val="bg1"/>
                </a:solidFill>
              </a:rPr>
              <a:t>metabolism)</a:t>
            </a:r>
            <a:endParaRPr lang="en-US" sz="2000" b="1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None/>
            </a:pPr>
            <a:endParaRPr lang="ru-RU" sz="2000" b="1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sz="2000" b="1" dirty="0" smtClean="0">
                <a:solidFill>
                  <a:schemeClr val="bg1"/>
                </a:solidFill>
              </a:rPr>
              <a:t>Compensation increase of </a:t>
            </a:r>
            <a:endParaRPr lang="en-US" sz="2000" b="1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sz="2000" b="1" dirty="0">
                <a:solidFill>
                  <a:schemeClr val="bg1"/>
                </a:solidFill>
              </a:rPr>
              <a:t>synthesis of </a:t>
            </a:r>
            <a:r>
              <a:rPr lang="en-US" sz="2000" b="1" dirty="0" smtClean="0">
                <a:solidFill>
                  <a:schemeClr val="bg1"/>
                </a:solidFill>
              </a:rPr>
              <a:t>LDLP, </a:t>
            </a:r>
            <a:r>
              <a:rPr lang="en-US" sz="2000" b="1" dirty="0">
                <a:solidFill>
                  <a:schemeClr val="bg1"/>
                </a:solidFill>
              </a:rPr>
              <a:t>also develops</a:t>
            </a:r>
          </a:p>
          <a:p>
            <a:pPr>
              <a:buFont typeface="Wingdings" pitchFamily="2" charset="2"/>
              <a:buNone/>
            </a:pPr>
            <a:r>
              <a:rPr lang="en-US" sz="2000" b="1" dirty="0" smtClean="0">
                <a:solidFill>
                  <a:schemeClr val="bg1"/>
                </a:solidFill>
              </a:rPr>
              <a:t>hypercholesterolemia</a:t>
            </a:r>
            <a:endParaRPr lang="ru-RU" sz="2000" b="1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None/>
            </a:pPr>
            <a:endParaRPr lang="en-US" sz="2000" b="1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sz="2000" b="1" dirty="0" smtClean="0">
                <a:solidFill>
                  <a:schemeClr val="bg1"/>
                </a:solidFill>
              </a:rPr>
              <a:t>Atherosclerosis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09573" name="Rectangle 5"/>
          <p:cNvSpPr>
            <a:spLocks noRot="1" noChangeArrowheads="1"/>
          </p:cNvSpPr>
          <p:nvPr/>
        </p:nvSpPr>
        <p:spPr bwMode="auto">
          <a:xfrm>
            <a:off x="447127" y="593725"/>
            <a:ext cx="8385175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Pathogenesis of </a:t>
            </a:r>
            <a:r>
              <a:rPr lang="en-US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nephrotic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syndrome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9574" name="Line 6"/>
          <p:cNvSpPr>
            <a:spLocks noChangeShapeType="1"/>
          </p:cNvSpPr>
          <p:nvPr/>
        </p:nvSpPr>
        <p:spPr bwMode="auto">
          <a:xfrm flipH="1">
            <a:off x="1619250" y="2024856"/>
            <a:ext cx="863600" cy="360363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9575" name="Line 7"/>
          <p:cNvSpPr>
            <a:spLocks noChangeShapeType="1"/>
          </p:cNvSpPr>
          <p:nvPr/>
        </p:nvSpPr>
        <p:spPr bwMode="auto">
          <a:xfrm>
            <a:off x="6084888" y="2024855"/>
            <a:ext cx="792162" cy="360363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9586" name="AutoShape 18"/>
          <p:cNvSpPr>
            <a:spLocks noChangeArrowheads="1"/>
          </p:cNvSpPr>
          <p:nvPr/>
        </p:nvSpPr>
        <p:spPr bwMode="auto">
          <a:xfrm>
            <a:off x="1575877" y="2835370"/>
            <a:ext cx="144463" cy="288925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9587" name="AutoShape 19"/>
          <p:cNvSpPr>
            <a:spLocks noChangeArrowheads="1"/>
          </p:cNvSpPr>
          <p:nvPr/>
        </p:nvSpPr>
        <p:spPr bwMode="auto">
          <a:xfrm flipH="1">
            <a:off x="1568614" y="3967754"/>
            <a:ext cx="142875" cy="288925"/>
          </a:xfrm>
          <a:prstGeom prst="downArrow">
            <a:avLst>
              <a:gd name="adj1" fmla="val 50000"/>
              <a:gd name="adj2" fmla="val 505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9588" name="AutoShape 20"/>
          <p:cNvSpPr>
            <a:spLocks noChangeArrowheads="1"/>
          </p:cNvSpPr>
          <p:nvPr/>
        </p:nvSpPr>
        <p:spPr bwMode="auto">
          <a:xfrm>
            <a:off x="1567026" y="4724400"/>
            <a:ext cx="144463" cy="288925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9589" name="AutoShape 21"/>
          <p:cNvSpPr>
            <a:spLocks noChangeArrowheads="1"/>
          </p:cNvSpPr>
          <p:nvPr/>
        </p:nvSpPr>
        <p:spPr bwMode="auto">
          <a:xfrm>
            <a:off x="1558958" y="5373687"/>
            <a:ext cx="144463" cy="288925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9590" name="AutoShape 22"/>
          <p:cNvSpPr>
            <a:spLocks noChangeArrowheads="1"/>
          </p:cNvSpPr>
          <p:nvPr/>
        </p:nvSpPr>
        <p:spPr bwMode="auto">
          <a:xfrm>
            <a:off x="6322374" y="3646488"/>
            <a:ext cx="144462" cy="288925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9591" name="AutoShape 23"/>
          <p:cNvSpPr>
            <a:spLocks noChangeArrowheads="1"/>
          </p:cNvSpPr>
          <p:nvPr/>
        </p:nvSpPr>
        <p:spPr bwMode="auto">
          <a:xfrm>
            <a:off x="6300788" y="5045217"/>
            <a:ext cx="144462" cy="288925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BCB4E-1EDE-424B-8B63-875A0484D2F8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15" name="Rectangle 2"/>
          <p:cNvSpPr txBox="1">
            <a:spLocks noRot="1" noChangeArrowheads="1"/>
          </p:cNvSpPr>
          <p:nvPr/>
        </p:nvSpPr>
        <p:spPr>
          <a:xfrm>
            <a:off x="6372200" y="116632"/>
            <a:ext cx="2583706" cy="3856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Bef>
                <a:spcPct val="80000"/>
              </a:spcBef>
            </a:pPr>
            <a:r>
              <a:rPr lang="en-US" sz="180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Nephrotic</a:t>
            </a:r>
            <a:r>
              <a:rPr lang="en-US" sz="1800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 </a:t>
            </a:r>
            <a:r>
              <a:rPr lang="en-US" sz="18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syndrome</a:t>
            </a:r>
            <a:r>
              <a:rPr lang="ru-RU" sz="18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 </a:t>
            </a:r>
            <a:endParaRPr lang="ru-RU" sz="1800" dirty="0">
              <a:solidFill>
                <a:schemeClr val="accent6">
                  <a:lumMod val="40000"/>
                  <a:lumOff val="60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7544" y="579746"/>
            <a:ext cx="8229600" cy="994122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ct val="80000"/>
              </a:spcBef>
            </a:pPr>
            <a:r>
              <a:rPr 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Clinical manifestations of  </a:t>
            </a:r>
            <a:r>
              <a:rPr lang="en-US" sz="2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nephrotic</a:t>
            </a:r>
            <a:r>
              <a:rPr 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syndrome - 1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96259" name="Rectangle 3"/>
          <p:cNvSpPr>
            <a:spLocks noGrp="1" noRot="1" noChangeArrowheads="1"/>
          </p:cNvSpPr>
          <p:nvPr>
            <p:ph sz="half" idx="1"/>
          </p:nvPr>
        </p:nvSpPr>
        <p:spPr>
          <a:xfrm>
            <a:off x="467544" y="2060848"/>
            <a:ext cx="4038600" cy="3556992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en-US" sz="2400" b="1" i="1" dirty="0" smtClean="0">
                <a:solidFill>
                  <a:schemeClr val="bg1"/>
                </a:solidFill>
              </a:rPr>
              <a:t>Complaints</a:t>
            </a:r>
            <a:r>
              <a:rPr lang="en-US" sz="2400" b="1" dirty="0">
                <a:solidFill>
                  <a:schemeClr val="bg1"/>
                </a:solidFill>
              </a:rPr>
              <a:t>:</a:t>
            </a:r>
          </a:p>
          <a:p>
            <a:pPr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sz="2400" dirty="0">
                <a:solidFill>
                  <a:schemeClr val="bg1"/>
                </a:solidFill>
              </a:rPr>
              <a:t>- common weakness</a:t>
            </a:r>
          </a:p>
          <a:p>
            <a:pPr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sz="2400" dirty="0">
                <a:solidFill>
                  <a:schemeClr val="bg1"/>
                </a:solidFill>
              </a:rPr>
              <a:t>- appetite loss</a:t>
            </a:r>
          </a:p>
          <a:p>
            <a:pPr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sz="2400" dirty="0">
                <a:solidFill>
                  <a:schemeClr val="bg1"/>
                </a:solidFill>
              </a:rPr>
              <a:t>- dryness in a mouth</a:t>
            </a:r>
          </a:p>
          <a:p>
            <a:pPr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sz="2400" dirty="0">
                <a:solidFill>
                  <a:schemeClr val="bg1"/>
                </a:solidFill>
              </a:rPr>
              <a:t>- oliguria</a:t>
            </a:r>
          </a:p>
          <a:p>
            <a:pPr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sz="2400" dirty="0">
                <a:solidFill>
                  <a:schemeClr val="bg1"/>
                </a:solidFill>
              </a:rPr>
              <a:t>- headache</a:t>
            </a:r>
          </a:p>
          <a:p>
            <a:pPr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sz="2400" dirty="0">
                <a:solidFill>
                  <a:schemeClr val="bg1"/>
                </a:solidFill>
              </a:rPr>
              <a:t>- </a:t>
            </a:r>
            <a:r>
              <a:rPr lang="en-US" sz="2400" dirty="0" smtClean="0">
                <a:solidFill>
                  <a:schemeClr val="bg1"/>
                </a:solidFill>
              </a:rPr>
              <a:t>feeling of weight </a:t>
            </a:r>
            <a:r>
              <a:rPr lang="en-US" sz="2400" dirty="0">
                <a:solidFill>
                  <a:schemeClr val="bg1"/>
                </a:solidFill>
              </a:rPr>
              <a:t>in a waist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2500" y="2434431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BCB4E-1EDE-424B-8B63-875A0484D2F8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6" name="Rectangle 2"/>
          <p:cNvSpPr txBox="1">
            <a:spLocks noRot="1" noChangeArrowheads="1"/>
          </p:cNvSpPr>
          <p:nvPr/>
        </p:nvSpPr>
        <p:spPr>
          <a:xfrm>
            <a:off x="6372200" y="116632"/>
            <a:ext cx="2583706" cy="3856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Bef>
                <a:spcPct val="80000"/>
              </a:spcBef>
            </a:pPr>
            <a:r>
              <a:rPr lang="en-US" sz="180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Nephrotic</a:t>
            </a:r>
            <a:r>
              <a:rPr lang="en-US" sz="1800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 </a:t>
            </a:r>
            <a:r>
              <a:rPr lang="en-US" sz="18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syndrome</a:t>
            </a:r>
            <a:r>
              <a:rPr lang="ru-RU" sz="18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 </a:t>
            </a:r>
            <a:endParaRPr lang="ru-RU" sz="1800" dirty="0">
              <a:solidFill>
                <a:schemeClr val="accent6">
                  <a:lumMod val="40000"/>
                  <a:lumOff val="60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763</TotalTime>
  <Words>895</Words>
  <Application>Microsoft Office PowerPoint</Application>
  <PresentationFormat>Экран (4:3)</PresentationFormat>
  <Paragraphs>239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3" baseType="lpstr">
      <vt:lpstr>Arial</vt:lpstr>
      <vt:lpstr>Arial KZ</vt:lpstr>
      <vt:lpstr>Calibri</vt:lpstr>
      <vt:lpstr>Times New Roman</vt:lpstr>
      <vt:lpstr>Wingdings</vt:lpstr>
      <vt:lpstr>Тема Office</vt:lpstr>
      <vt:lpstr>Main clinical syndromes of Urinary system diseases: - urinary - nephritic - nephrotic - chronic renal failure. </vt:lpstr>
      <vt:lpstr>Urinary system</vt:lpstr>
      <vt:lpstr>Urinary syndrome </vt:lpstr>
      <vt:lpstr>Changes in urine deposit in urinary syndrome </vt:lpstr>
      <vt:lpstr>Microscopy of urine deposit in urinary syndrome </vt:lpstr>
      <vt:lpstr>Nephrotic syndrome</vt:lpstr>
      <vt:lpstr>  Acute                   Chronic</vt:lpstr>
      <vt:lpstr>High proteinuria (&gt; 3,5 g/day, in children&gt; 0,05 g/kg per day)</vt:lpstr>
      <vt:lpstr>Clinical manifestations of  nephrotic syndrome - 1</vt:lpstr>
      <vt:lpstr>Clinical manifestations of  nephrotic syndrome - 2</vt:lpstr>
      <vt:lpstr>Kidney edema (anasarka)</vt:lpstr>
      <vt:lpstr>Laboratory manifestations in nephrotic syndrome</vt:lpstr>
      <vt:lpstr>Nephritic syndrome</vt:lpstr>
      <vt:lpstr>Causes in nephritic syndrome</vt:lpstr>
      <vt:lpstr>Clinical manifestations of  nephritic syndrome</vt:lpstr>
      <vt:lpstr>Laboratory tests  data  in  nephritic syndrome</vt:lpstr>
      <vt:lpstr>Chronic renal failure (CRF)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Stomach hyperemia at CRF</vt:lpstr>
      <vt:lpstr>Презентация PowerPoint</vt:lpstr>
      <vt:lpstr>Thank you for attention!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Gaukhar Kurmanova</cp:lastModifiedBy>
  <cp:revision>147</cp:revision>
  <dcterms:created xsi:type="dcterms:W3CDTF">2012-11-17T06:52:34Z</dcterms:created>
  <dcterms:modified xsi:type="dcterms:W3CDTF">2020-03-01T10:57:06Z</dcterms:modified>
</cp:coreProperties>
</file>